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69" r:id="rId2"/>
    <p:sldId id="257" r:id="rId3"/>
    <p:sldId id="265" r:id="rId4"/>
    <p:sldId id="272" r:id="rId5"/>
    <p:sldId id="362" r:id="rId6"/>
    <p:sldId id="413" r:id="rId7"/>
    <p:sldId id="434" r:id="rId8"/>
    <p:sldId id="418" r:id="rId9"/>
    <p:sldId id="419" r:id="rId10"/>
    <p:sldId id="273" r:id="rId11"/>
    <p:sldId id="274" r:id="rId12"/>
    <p:sldId id="420" r:id="rId13"/>
    <p:sldId id="275" r:id="rId14"/>
    <p:sldId id="421" r:id="rId15"/>
    <p:sldId id="440" r:id="rId16"/>
    <p:sldId id="441" r:id="rId17"/>
    <p:sldId id="442" r:id="rId18"/>
    <p:sldId id="444" r:id="rId19"/>
    <p:sldId id="445" r:id="rId20"/>
    <p:sldId id="414" r:id="rId21"/>
    <p:sldId id="415" r:id="rId22"/>
    <p:sldId id="422" r:id="rId23"/>
    <p:sldId id="416" r:id="rId24"/>
    <p:sldId id="277" r:id="rId25"/>
    <p:sldId id="278" r:id="rId26"/>
    <p:sldId id="371" r:id="rId27"/>
    <p:sldId id="279" r:id="rId28"/>
    <p:sldId id="280" r:id="rId29"/>
    <p:sldId id="363" r:id="rId30"/>
    <p:sldId id="281" r:id="rId31"/>
    <p:sldId id="372" r:id="rId32"/>
    <p:sldId id="282" r:id="rId33"/>
    <p:sldId id="283" r:id="rId34"/>
    <p:sldId id="284" r:id="rId35"/>
    <p:sldId id="285" r:id="rId36"/>
    <p:sldId id="286" r:id="rId37"/>
    <p:sldId id="287" r:id="rId38"/>
    <p:sldId id="288" r:id="rId39"/>
    <p:sldId id="289" r:id="rId40"/>
    <p:sldId id="364" r:id="rId41"/>
    <p:sldId id="423" r:id="rId42"/>
    <p:sldId id="417" r:id="rId43"/>
    <p:sldId id="290" r:id="rId44"/>
    <p:sldId id="291" r:id="rId45"/>
    <p:sldId id="365" r:id="rId46"/>
    <p:sldId id="292" r:id="rId47"/>
    <p:sldId id="293" r:id="rId48"/>
    <p:sldId id="366" r:id="rId49"/>
    <p:sldId id="294" r:id="rId50"/>
    <p:sldId id="295" r:id="rId51"/>
    <p:sldId id="296" r:id="rId52"/>
    <p:sldId id="297" r:id="rId53"/>
    <p:sldId id="367" r:id="rId54"/>
    <p:sldId id="298" r:id="rId55"/>
    <p:sldId id="299" r:id="rId56"/>
    <p:sldId id="300" r:id="rId57"/>
    <p:sldId id="368" r:id="rId58"/>
    <p:sldId id="424" r:id="rId59"/>
    <p:sldId id="301" r:id="rId60"/>
    <p:sldId id="436" r:id="rId61"/>
    <p:sldId id="302" r:id="rId62"/>
    <p:sldId id="369" r:id="rId63"/>
    <p:sldId id="303" r:id="rId64"/>
    <p:sldId id="370" r:id="rId65"/>
    <p:sldId id="304" r:id="rId66"/>
    <p:sldId id="425" r:id="rId67"/>
    <p:sldId id="305" r:id="rId68"/>
    <p:sldId id="373" r:id="rId69"/>
    <p:sldId id="306" r:id="rId70"/>
    <p:sldId id="307" r:id="rId71"/>
    <p:sldId id="374" r:id="rId72"/>
    <p:sldId id="308" r:id="rId73"/>
    <p:sldId id="309" r:id="rId74"/>
    <p:sldId id="375" r:id="rId75"/>
    <p:sldId id="310" r:id="rId76"/>
    <p:sldId id="376" r:id="rId77"/>
    <p:sldId id="311" r:id="rId78"/>
    <p:sldId id="377" r:id="rId79"/>
    <p:sldId id="312" r:id="rId80"/>
    <p:sldId id="313" r:id="rId81"/>
    <p:sldId id="378" r:id="rId82"/>
    <p:sldId id="314" r:id="rId83"/>
    <p:sldId id="315" r:id="rId84"/>
    <p:sldId id="379" r:id="rId85"/>
    <p:sldId id="426" r:id="rId86"/>
    <p:sldId id="316" r:id="rId87"/>
    <p:sldId id="317" r:id="rId88"/>
    <p:sldId id="318" r:id="rId89"/>
    <p:sldId id="380" r:id="rId90"/>
    <p:sldId id="319" r:id="rId91"/>
    <p:sldId id="320" r:id="rId92"/>
    <p:sldId id="321" r:id="rId93"/>
    <p:sldId id="322" r:id="rId94"/>
    <p:sldId id="381" r:id="rId95"/>
    <p:sldId id="323" r:id="rId96"/>
    <p:sldId id="324" r:id="rId97"/>
    <p:sldId id="382" r:id="rId98"/>
    <p:sldId id="383" r:id="rId99"/>
    <p:sldId id="325" r:id="rId100"/>
    <p:sldId id="427" r:id="rId101"/>
    <p:sldId id="326" r:id="rId102"/>
    <p:sldId id="384" r:id="rId103"/>
    <p:sldId id="327" r:id="rId104"/>
    <p:sldId id="328" r:id="rId105"/>
    <p:sldId id="385" r:id="rId106"/>
    <p:sldId id="270" r:id="rId107"/>
    <p:sldId id="329" r:id="rId108"/>
    <p:sldId id="386" r:id="rId109"/>
    <p:sldId id="330" r:id="rId110"/>
    <p:sldId id="331" r:id="rId111"/>
    <p:sldId id="332" r:id="rId112"/>
    <p:sldId id="387" r:id="rId113"/>
    <p:sldId id="428" r:id="rId114"/>
    <p:sldId id="333" r:id="rId115"/>
    <p:sldId id="388" r:id="rId116"/>
    <p:sldId id="334" r:id="rId117"/>
    <p:sldId id="389" r:id="rId118"/>
    <p:sldId id="335" r:id="rId119"/>
    <p:sldId id="336" r:id="rId120"/>
    <p:sldId id="337" r:id="rId121"/>
    <p:sldId id="338" r:id="rId122"/>
    <p:sldId id="390" r:id="rId123"/>
    <p:sldId id="429" r:id="rId124"/>
    <p:sldId id="339" r:id="rId125"/>
    <p:sldId id="340" r:id="rId126"/>
    <p:sldId id="341" r:id="rId127"/>
    <p:sldId id="342" r:id="rId128"/>
    <p:sldId id="343" r:id="rId129"/>
    <p:sldId id="391" r:id="rId130"/>
    <p:sldId id="344" r:id="rId131"/>
    <p:sldId id="345" r:id="rId132"/>
    <p:sldId id="392" r:id="rId133"/>
    <p:sldId id="430" r:id="rId134"/>
    <p:sldId id="346" r:id="rId135"/>
    <p:sldId id="347" r:id="rId136"/>
    <p:sldId id="348" r:id="rId137"/>
    <p:sldId id="393" r:id="rId138"/>
    <p:sldId id="349" r:id="rId139"/>
    <p:sldId id="350" r:id="rId140"/>
    <p:sldId id="394" r:id="rId141"/>
    <p:sldId id="351" r:id="rId142"/>
    <p:sldId id="431" r:id="rId143"/>
    <p:sldId id="395" r:id="rId144"/>
    <p:sldId id="437" r:id="rId145"/>
    <p:sldId id="396" r:id="rId146"/>
    <p:sldId id="397" r:id="rId147"/>
    <p:sldId id="408" r:id="rId148"/>
    <p:sldId id="398" r:id="rId149"/>
    <p:sldId id="399" r:id="rId150"/>
    <p:sldId id="409" r:id="rId151"/>
    <p:sldId id="432" r:id="rId152"/>
    <p:sldId id="400" r:id="rId153"/>
    <p:sldId id="438" r:id="rId154"/>
    <p:sldId id="401" r:id="rId155"/>
    <p:sldId id="402" r:id="rId156"/>
    <p:sldId id="410" r:id="rId157"/>
    <p:sldId id="403" r:id="rId158"/>
    <p:sldId id="411" r:id="rId159"/>
    <p:sldId id="433" r:id="rId160"/>
    <p:sldId id="404" r:id="rId161"/>
    <p:sldId id="405" r:id="rId162"/>
    <p:sldId id="412" r:id="rId163"/>
    <p:sldId id="435" r:id="rId164"/>
    <p:sldId id="406" r:id="rId165"/>
    <p:sldId id="407" r:id="rId166"/>
    <p:sldId id="271" r:id="rId167"/>
    <p:sldId id="358" r:id="rId168"/>
    <p:sldId id="359" r:id="rId169"/>
    <p:sldId id="360" r:id="rId170"/>
    <p:sldId id="361"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8" autoAdjust="0"/>
    <p:restoredTop sz="94660"/>
  </p:normalViewPr>
  <p:slideViewPr>
    <p:cSldViewPr>
      <p:cViewPr>
        <p:scale>
          <a:sx n="100" d="100"/>
          <a:sy n="100" d="100"/>
        </p:scale>
        <p:origin x="-1248" y="-9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10/27/2011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10/27/2011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wmf"/><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wmf"/></Relationships>
</file>

<file path=ppt/slides/_rels/slide11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40.wm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3.w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image" Target="../media/image10.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12.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3.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5.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28315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 Three Phase Transformer Banks</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Figure 3.0 defines the various voltages and currents of all transformer banks with source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and load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p>
              <a:p>
                <a:pPr marL="342900" lvl="2" indent="-342900">
                  <a:buFont typeface="Wingdings" pitchFamily="2" charset="2"/>
                  <a:buChar char="Ø"/>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notation is such that upper-case letters refer to the </a:t>
                </a:r>
                <a:r>
                  <a:rPr lang="en-US" sz="2400" i="1" dirty="0" smtClean="0">
                    <a:latin typeface="Times New Roman" pitchFamily="18" charset="0"/>
                    <a:cs typeface="Times New Roman" pitchFamily="18" charset="0"/>
                  </a:rPr>
                  <a:t>source</a:t>
                </a:r>
                <a:r>
                  <a:rPr lang="en-US" sz="2400" dirty="0" smtClean="0">
                    <a:latin typeface="Times New Roman" pitchFamily="18" charset="0"/>
                    <a:cs typeface="Times New Roman" pitchFamily="18" charset="0"/>
                  </a:rPr>
                  <a:t> side and lower-case letters refer to the </a:t>
                </a:r>
                <a:r>
                  <a:rPr lang="en-US" sz="2400" i="1" dirty="0" smtClean="0">
                    <a:latin typeface="Times New Roman" pitchFamily="18" charset="0"/>
                    <a:cs typeface="Times New Roman" pitchFamily="18" charset="0"/>
                  </a:rPr>
                  <a:t>load</a:t>
                </a:r>
                <a:r>
                  <a:rPr lang="en-US" sz="2400" dirty="0" smtClean="0">
                    <a:latin typeface="Times New Roman" pitchFamily="18" charset="0"/>
                    <a:cs typeface="Times New Roman" pitchFamily="18" charset="0"/>
                  </a:rPr>
                  <a:t> side of the bank </a:t>
                </a: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2831544"/>
              </a:xfrm>
              <a:prstGeom prst="rect">
                <a:avLst/>
              </a:prstGeom>
              <a:blipFill rotWithShape="1">
                <a:blip r:embed="rId3"/>
                <a:stretch>
                  <a:fillRect l="-867" t="-2155" r="-1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5" name="Rectangle 4"/>
              <p:cNvSpPr/>
              <p:nvPr/>
            </p:nvSpPr>
            <p:spPr>
              <a:xfrm>
                <a:off x="152400" y="5486400"/>
                <a:ext cx="43434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by 30 degrees</a:t>
                </a:r>
              </a:p>
            </p:txBody>
          </p:sp>
        </mc:Choice>
        <mc:Fallback xmlns="">
          <p:sp>
            <p:nvSpPr>
              <p:cNvPr id="5" name="Rectangle 4"/>
              <p:cNvSpPr>
                <a:spLocks noRot="1" noChangeAspect="1" noMove="1" noResize="1" noEditPoints="1" noAdjustHandles="1" noChangeArrowheads="1" noChangeShapeType="1" noTextEdit="1"/>
              </p:cNvSpPr>
              <p:nvPr/>
            </p:nvSpPr>
            <p:spPr>
              <a:xfrm>
                <a:off x="152400" y="5486400"/>
                <a:ext cx="4343400" cy="1354217"/>
              </a:xfrm>
              <a:prstGeom prst="rect">
                <a:avLst/>
              </a:prstGeom>
              <a:blipFill rotWithShape="1">
                <a:blip r:embed="rId4"/>
                <a:stretch>
                  <a:fillRect l="-2104" t="-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2600" y="5486400"/>
                <a:ext cx="37338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Step-Up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by 30 degrees</a:t>
                </a:r>
              </a:p>
            </p:txBody>
          </p:sp>
        </mc:Choice>
        <mc:Fallback xmlns="">
          <p:sp>
            <p:nvSpPr>
              <p:cNvPr id="8" name="Rectangle 7"/>
              <p:cNvSpPr>
                <a:spLocks noRot="1" noChangeAspect="1" noMove="1" noResize="1" noEditPoints="1" noAdjustHandles="1" noChangeArrowheads="1" noChangeShapeType="1" noTextEdit="1"/>
              </p:cNvSpPr>
              <p:nvPr/>
            </p:nvSpPr>
            <p:spPr>
              <a:xfrm>
                <a:off x="5562600" y="5486400"/>
                <a:ext cx="3733800" cy="1354217"/>
              </a:xfrm>
              <a:prstGeom prst="rect">
                <a:avLst/>
              </a:prstGeom>
              <a:blipFill rotWithShape="1">
                <a:blip r:embed="rId5"/>
                <a:stretch>
                  <a:fillRect l="-2614" t="-3604" b="-9459"/>
                </a:stretch>
              </a:blipFill>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730" y="3276600"/>
            <a:ext cx="6693045" cy="2188488"/>
          </a:xfrm>
          <a:prstGeom prst="rect">
            <a:avLst/>
          </a:prstGeom>
        </p:spPr>
      </p:pic>
      <p:sp>
        <p:nvSpPr>
          <p:cNvPr id="10" name="TextBox 9"/>
          <p:cNvSpPr txBox="1"/>
          <p:nvPr/>
        </p:nvSpPr>
        <p:spPr>
          <a:xfrm>
            <a:off x="7625317" y="2895600"/>
            <a:ext cx="1671083"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58269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Tree>
    <p:extLst>
      <p:ext uri="{BB962C8B-B14F-4D97-AF65-F5344CB8AC3E}">
        <p14:creationId xmlns:p14="http://schemas.microsoft.com/office/powerpoint/2010/main" val="20253873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86341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endParaRPr lang="en-US" b="1" dirty="0" smtClean="0"/>
          </a:p>
          <a:p>
            <a:pPr marL="457200" lvl="3"/>
            <a:r>
              <a:rPr lang="en-US" sz="2400" b="1" dirty="0" smtClean="0">
                <a:latin typeface="Times New Roman" pitchFamily="18" charset="0"/>
                <a:cs typeface="Times New Roman" pitchFamily="18" charset="0"/>
              </a:rPr>
              <a:t>Figure 11.0</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4114800"/>
            <a:ext cx="7358617" cy="1956231"/>
          </a:xfrm>
          <a:prstGeom prst="rect">
            <a:avLst/>
          </a:prstGeom>
        </p:spPr>
      </p:pic>
    </p:spTree>
    <p:extLst>
      <p:ext uri="{BB962C8B-B14F-4D97-AF65-F5344CB8AC3E}">
        <p14:creationId xmlns:p14="http://schemas.microsoft.com/office/powerpoint/2010/main" val="35446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3698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a:p>
            <a:pPr marL="342900" lvl="2" indent="-342900">
              <a:buFont typeface="Arial" pitchFamily="34" charset="0"/>
              <a:buChar char="•"/>
            </a:pPr>
            <a:endParaRPr lang="en-US" dirty="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86200"/>
            <a:ext cx="5889469" cy="2438400"/>
          </a:xfrm>
          <a:prstGeom prst="rect">
            <a:avLst/>
          </a:prstGeom>
        </p:spPr>
      </p:pic>
      <p:sp>
        <p:nvSpPr>
          <p:cNvPr id="5" name="Rectangle 4"/>
          <p:cNvSpPr/>
          <p:nvPr/>
        </p:nvSpPr>
        <p:spPr>
          <a:xfrm>
            <a:off x="0" y="2980015"/>
            <a:ext cx="9153525" cy="3877985"/>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400" b="1" dirty="0" smtClean="0">
                <a:latin typeface="Times New Roman" pitchFamily="18" charset="0"/>
                <a:cs typeface="Times New Roman" pitchFamily="18" charset="0"/>
              </a:rPr>
              <a:t>Figure 12.0</a:t>
            </a:r>
            <a:endParaRPr lang="en-US" sz="2400" dirty="0">
              <a:latin typeface="Times New Roman" pitchFamily="18" charset="0"/>
              <a:cs typeface="Times New Roman" pitchFamily="18" charset="0"/>
            </a:endParaRPr>
          </a:p>
          <a:p>
            <a:pPr marL="0" lvl="2"/>
            <a:r>
              <a:rPr lang="en-US" b="1" dirty="0"/>
              <a:t>	</a:t>
            </a:r>
          </a:p>
        </p:txBody>
      </p:sp>
    </p:spTree>
    <p:extLst>
      <p:ext uri="{BB962C8B-B14F-4D97-AF65-F5344CB8AC3E}">
        <p14:creationId xmlns:p14="http://schemas.microsoft.com/office/powerpoint/2010/main" val="158049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3242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(153)</a:t>
                </a:r>
              </a:p>
              <a:p>
                <a:pPr marL="0" lvl="2" algn="just"/>
                <a:r>
                  <a:rPr lang="en-US" sz="2400" dirty="0" smtClean="0">
                    <a:latin typeface="Times New Roman" pitchFamily="18" charset="0"/>
                    <a:cs typeface="Times New Roman" pitchFamily="18" charset="0"/>
                  </a:rPr>
                  <a:t>	</a:t>
                </a:r>
              </a:p>
              <a:p>
                <a:pPr marL="0" lvl="2"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But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(154)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32421"/>
              </a:xfrm>
              <a:prstGeom prst="rect">
                <a:avLst/>
              </a:prstGeom>
              <a:blipFill rotWithShape="1">
                <a:blip r:embed="rId3"/>
                <a:stretch>
                  <a:fillRect l="-1000" t="-101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4064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2009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𝑉𝐿𝑁</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𝐴</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𝐸𝐿𝑁</m:t>
                                </m:r>
                              </m:e>
                              <m:sub>
                                <m:r>
                                  <a:rPr lang="en-US" sz="2400">
                                    <a:latin typeface="Cambria Math"/>
                                    <a:cs typeface="Times New Roman" pitchFamily="18" charset="0"/>
                                  </a:rPr>
                                  <m:t>𝐴𝐵𝐶</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𝑍𝑠𝑦𝑠</m:t>
                                </m:r>
                              </m:e>
                              <m:sub>
                                <m:r>
                                  <a:rPr lang="en-US" sz="2400">
                                    <a:latin typeface="Cambria Math"/>
                                    <a:cs typeface="Times New Roman" pitchFamily="18" charset="0"/>
                                  </a:rPr>
                                  <m:t>𝐴𝐵𝐶</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𝑑</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𝐵</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20092"/>
              </a:xfrm>
              <a:prstGeom prst="rect">
                <a:avLst/>
              </a:prstGeom>
              <a:blipFill rotWithShape="1">
                <a:blip r:embed="rId3"/>
                <a:stretch>
                  <a:fillRect l="-867" t="-1214"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989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With 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oMath>
                </a14:m>
                <a:r>
                  <a:rPr lang="en-US" sz="2400" dirty="0" smtClean="0">
                    <a:latin typeface="Times New Roman" pitchFamily="18" charset="0"/>
                    <a:cs typeface="Times New Roman" pitchFamily="18" charset="0"/>
                  </a:rPr>
                  <a:t>			(157)</a:t>
                </a:r>
              </a:p>
              <a:p>
                <a:pPr algn="just"/>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oMath>
                </a14:m>
                <a:r>
                  <a:rPr lang="en-US" sz="2400" dirty="0" smtClean="0">
                    <a:latin typeface="Times New Roman" pitchFamily="18" charset="0"/>
                    <a:cs typeface="Times New Roman" pitchFamily="18" charset="0"/>
                  </a:rPr>
                  <a:t>	(158)</a:t>
                </a: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1482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6855084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7663636"/>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a:p>
            <a:pPr marL="800100" lvl="3" indent="-342900">
              <a:buFont typeface="Arial" pitchFamily="34" charset="0"/>
              <a:buChar char="•"/>
            </a:pPr>
            <a:endParaRPr lang="en-US" b="1" dirty="0">
              <a:solidFill>
                <a:srgbClr val="FF0000"/>
              </a:solidFill>
            </a:endParaRPr>
          </a:p>
          <a:p>
            <a:pPr marL="800100" lvl="3" indent="-342900">
              <a:buFont typeface="Arial" pitchFamily="34" charset="0"/>
              <a:buChar char="•"/>
            </a:pPr>
            <a:endParaRPr lang="en-US" b="1" dirty="0">
              <a:solidFill>
                <a:srgbClr val="FF0000"/>
              </a:solidFill>
            </a:endParaRPr>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457200" lvl="3"/>
            <a:endParaRPr lang="en-US" b="1"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213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6740307"/>
          </a:xfrm>
          <a:prstGeom prst="rect">
            <a:avLst/>
          </a:prstGeom>
          <a:noFill/>
        </p:spPr>
        <p:txBody>
          <a:bodyPr wrap="square" rtlCol="0">
            <a:spAutoFit/>
          </a:bodyPr>
          <a:lstStyle/>
          <a:p>
            <a:pPr marL="342900" lvl="2" indent="-34290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first is as shown in Figure </a:t>
            </a:r>
            <a:r>
              <a:rPr lang="en-US" sz="2400" dirty="0" smtClean="0">
                <a:latin typeface="Times New Roman" pitchFamily="18" charset="0"/>
                <a:cs typeface="Times New Roman" pitchFamily="18" charset="0"/>
              </a:rPr>
              <a:t>13.0.</a:t>
            </a:r>
            <a:endParaRPr lang="en-US" sz="2400" dirty="0">
              <a:latin typeface="Times New Roman" pitchFamily="18" charset="0"/>
              <a:cs typeface="Times New Roman" pitchFamily="18" charset="0"/>
            </a:endParaRPr>
          </a:p>
          <a:p>
            <a:pPr marL="0" lvl="2"/>
            <a:endParaRPr lang="en-US" dirty="0" smtClean="0"/>
          </a:p>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13.0</a:t>
            </a:r>
            <a:endParaRPr lang="en-US" sz="2400" b="1"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secondary consists of one winding that is center </a:t>
            </a:r>
            <a:r>
              <a:rPr lang="en-US" sz="24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240/120 volts secondary rating specifies that the full winding voltage </a:t>
            </a:r>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s 240 volts with the center tap providing two 120 volt circuits.</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75" y="1676400"/>
            <a:ext cx="3828495" cy="2195592"/>
          </a:xfrm>
          <a:prstGeom prst="rect">
            <a:avLst/>
          </a:prstGeom>
        </p:spPr>
      </p:pic>
    </p:spTree>
    <p:extLst>
      <p:ext uri="{BB962C8B-B14F-4D97-AF65-F5344CB8AC3E}">
        <p14:creationId xmlns:p14="http://schemas.microsoft.com/office/powerpoint/2010/main" val="40977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81697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a:p>
          <a:p>
            <a:pPr marL="457200" lvl="4"/>
            <a:endParaRPr lang="en-US" sz="2800" dirty="0" smtClean="0"/>
          </a:p>
          <a:p>
            <a:pPr marL="457200" lvl="4"/>
            <a:endParaRPr lang="en-US" sz="2800" dirty="0" smtClean="0"/>
          </a:p>
          <a:p>
            <a:pPr marL="457200" lvl="4"/>
            <a:endParaRPr lang="en-US" sz="2800" dirty="0" smtClean="0"/>
          </a:p>
          <a:p>
            <a:pPr marL="457200" lvl="4"/>
            <a:r>
              <a:rPr lang="en-US" b="1" dirty="0"/>
              <a:t> </a:t>
            </a: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14.0</a:t>
            </a:r>
            <a:endParaRPr lang="en-US" sz="2400" dirty="0" smtClean="0">
              <a:latin typeface="Times New Roman" pitchFamily="18" charset="0"/>
              <a:cs typeface="Times New Roman" pitchFamily="18" charset="0"/>
            </a:endParaRP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1285220"/>
            <a:ext cx="3581400" cy="2681262"/>
          </a:xfrm>
          <a:prstGeom prst="rect">
            <a:avLst/>
          </a:prstGeom>
        </p:spPr>
      </p:pic>
    </p:spTree>
    <p:extLst>
      <p:ext uri="{BB962C8B-B14F-4D97-AF65-F5344CB8AC3E}">
        <p14:creationId xmlns:p14="http://schemas.microsoft.com/office/powerpoint/2010/main" val="38046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931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as a function of the voltages and currents at node </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are given by:</a:t>
                </a:r>
              </a:p>
              <a:p>
                <a:pPr marL="342900" lvl="2" indent="-342900">
                  <a:buFont typeface="Arial" pitchFamily="34" charset="0"/>
                  <a:buChar char="•"/>
                </a:pPr>
                <a:endParaRPr lang="en-US" sz="2200" dirty="0" smtClean="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𝑎</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𝑏</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(8)</a:t>
                </a:r>
              </a:p>
              <a:p>
                <a:pPr algn="ctr"/>
                <a:endParaRPr lang="en-US" sz="2200" dirty="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𝑐</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𝑑</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(9)</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voltages at node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as a function of the voltages at node </a:t>
                </a:r>
                <a14:m>
                  <m:oMath xmlns:m="http://schemas.openxmlformats.org/officeDocument/2006/math">
                    <m:r>
                      <a:rPr lang="en-US" i="1" dirty="0" smtClean="0">
                        <a:latin typeface="Cambria Math"/>
                      </a:rPr>
                      <m:t>𝑛</m:t>
                    </m:r>
                    <m:r>
                      <a:rPr lang="en-US" i="1" dirty="0" smtClean="0">
                        <a:latin typeface="Cambria Math"/>
                      </a:rPr>
                      <m:t> </m:t>
                    </m:r>
                  </m:oMath>
                </a14:m>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currents</a:t>
                </a:r>
                <a:r>
                  <a:rPr lang="en-US" sz="2400" dirty="0" smtClean="0">
                    <a:latin typeface="Times New Roman" pitchFamily="18" charset="0"/>
                    <a:cs typeface="Times New Roman" pitchFamily="18" charset="0"/>
                  </a:rPr>
                  <a:t> at node</a:t>
                </a:r>
                <a:r>
                  <a:rPr lang="en-US" dirty="0" smtClean="0"/>
                  <a:t>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are given by:</a:t>
                </a:r>
              </a:p>
              <a:p>
                <a:pPr marL="0" lvl="2"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𝐴</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𝐵</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t>	</a:t>
                </a:r>
                <a:r>
                  <a:rPr lang="en-US" sz="2200" dirty="0" smtClean="0">
                    <a:latin typeface="Times New Roman" pitchFamily="18" charset="0"/>
                    <a:cs typeface="Times New Roman" pitchFamily="18" charset="0"/>
                  </a:rPr>
                  <a:t>(10)</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9310"/>
              </a:xfrm>
              <a:prstGeom prst="rect">
                <a:avLst/>
              </a:prstGeom>
              <a:blipFill rotWithShape="1">
                <a:blip r:embed="rId3"/>
                <a:stretch>
                  <a:fillRect l="-867" t="-1032" r="-200" b="-10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9" y="1342370"/>
            <a:ext cx="4910469" cy="1605622"/>
          </a:xfrm>
          <a:prstGeom prst="rect">
            <a:avLst/>
          </a:prstGeom>
        </p:spPr>
      </p:pic>
    </p:spTree>
    <p:extLst>
      <p:ext uri="{BB962C8B-B14F-4D97-AF65-F5344CB8AC3E}">
        <p14:creationId xmlns:p14="http://schemas.microsoft.com/office/powerpoint/2010/main" val="3861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81000"/>
            <a:ext cx="9144000" cy="646330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400" b="1"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337756"/>
            <a:ext cx="6418252" cy="3743980"/>
          </a:xfrm>
          <a:prstGeom prst="rect">
            <a:avLst/>
          </a:prstGeom>
        </p:spPr>
      </p:pic>
    </p:spTree>
    <p:extLst>
      <p:ext uri="{BB962C8B-B14F-4D97-AF65-F5344CB8AC3E}">
        <p14:creationId xmlns:p14="http://schemas.microsoft.com/office/powerpoint/2010/main" val="263463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517064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5170646"/>
              </a:xfrm>
              <a:prstGeom prst="rect">
                <a:avLst/>
              </a:prstGeom>
              <a:blipFill rotWithShape="1">
                <a:blip r:embed="rId3"/>
                <a:stretch>
                  <a:fillRect l="-867" r="-19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428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664797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0.8∙</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a:latin typeface="Times New Roman" pitchFamily="18" charset="0"/>
                    <a:cs typeface="Times New Roman" pitchFamily="18" charset="0"/>
                  </a:rPr>
                  <a:t>		</a:t>
                </a:r>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(159)</a:t>
                </a:r>
                <a:endParaRPr lang="en-US" sz="2400"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=0.25∙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0.6∙</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smtClean="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=1.5∙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3.3∙</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(160)</a:t>
                </a:r>
                <a:endParaRPr lang="en-US" sz="2400" i="1" dirty="0" smtClean="0">
                  <a:latin typeface="Times New Roman" pitchFamily="18" charset="0"/>
                  <a:cs typeface="Times New Roman" pitchFamily="18" charset="0"/>
                </a:endParaRPr>
              </a:p>
              <a:p>
                <a:pPr marL="0" lvl="2" algn="just">
                  <a:spcAft>
                    <a:spcPts val="1200"/>
                  </a:spcAft>
                </a:pPr>
                <a:r>
                  <a:rPr lang="en-US" dirty="0" smtClean="0"/>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1.5∙</m:t>
                        </m:r>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3.1∙</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p>
              <a:p>
                <a:pPr marL="800100" lvl="3" indent="-342900" algn="just">
                  <a:buFont typeface="Arial" pitchFamily="34" charset="0"/>
                  <a:buChar char="•"/>
                </a:pPr>
                <a:endParaRPr lang="en-US" sz="2400" b="1" dirty="0">
                  <a:solidFill>
                    <a:srgbClr val="FF0000"/>
                  </a:solidFill>
                </a:endParaRPr>
              </a:p>
              <a:p>
                <a:pPr marL="0" lvl="2"/>
                <a:endParaRPr lang="en-US"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6647974"/>
              </a:xfrm>
              <a:prstGeom prst="rect">
                <a:avLst/>
              </a:prstGeom>
              <a:blipFill rotWithShape="1">
                <a:blip r:embed="rId3"/>
                <a:stretch>
                  <a:fillRect l="-8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2152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10377459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406951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𝑍</m:t>
                                  </m:r>
                                </m:e>
                                <m:sub>
                                  <m:r>
                                    <a:rPr lang="en-US" sz="2400" i="1">
                                      <a:latin typeface="Cambria Math"/>
                                    </a:rPr>
                                    <m:t>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4069512"/>
              </a:xfrm>
              <a:prstGeom prst="rect">
                <a:avLst/>
              </a:prstGeom>
              <a:blipFill rotWithShape="1">
                <a:blip r:embed="rId3"/>
                <a:stretch>
                  <a:fillRect l="-867" t="-149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086599" y="2971800"/>
            <a:ext cx="851515" cy="461665"/>
          </a:xfrm>
          <a:prstGeom prst="rect">
            <a:avLst/>
          </a:prstGeom>
        </p:spPr>
        <p:txBody>
          <a:bodyPr wrap="none">
            <a:spAutoFit/>
          </a:bodyPr>
          <a:lstStyle/>
          <a:p>
            <a:pPr algn="ct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161)</a:t>
            </a:r>
            <a:endParaRPr lang="en-US" sz="2400" dirty="0">
              <a:latin typeface="Times New Roman" pitchFamily="18" charset="0"/>
              <a:cs typeface="Times New Roman" pitchFamily="18" charset="0"/>
            </a:endParaRPr>
          </a:p>
        </p:txBody>
      </p:sp>
      <p:sp>
        <p:nvSpPr>
          <p:cNvPr id="5" name="Rectangle 4"/>
          <p:cNvSpPr/>
          <p:nvPr/>
        </p:nvSpPr>
        <p:spPr>
          <a:xfrm>
            <a:off x="7086600" y="3968234"/>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474523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584262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High</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m:rPr>
                            <m:nor/>
                          </m:rPr>
                          <a:rPr lang="en-US" sz="2400">
                            <a:latin typeface="Times New Roman" pitchFamily="18" charset="0"/>
                            <a:cs typeface="Times New Roman" pitchFamily="18" charset="0"/>
                          </a:rPr>
                          <m:t>Low</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Half</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Winding</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(163)</a:t>
                </a:r>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5842625"/>
              </a:xfrm>
              <a:prstGeom prst="rect">
                <a:avLst/>
              </a:prstGeom>
              <a:blipFill rotWithShape="1">
                <a:blip r:embed="rId3"/>
                <a:stretch>
                  <a:fillRect l="-867" t="-1044"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8153400" y="2644313"/>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3193551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914400"/>
                <a:ext cx="9144000" cy="6006003"/>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400" i="1">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r>
                          <a:rPr lang="en-US" sz="2400" i="1">
                            <a:effectLst/>
                            <a:latin typeface="Cambria Math"/>
                            <a:ea typeface="Times New Roman"/>
                            <a:cs typeface="Times New Roman"/>
                          </a:rPr>
                          <m:t>−</m:t>
                        </m:r>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d>
                  </m:oMath>
                </a14:m>
                <a:endParaRPr lang="en-US" sz="2400" dirty="0" smtClean="0">
                  <a:latin typeface="Times New Roman" pitchFamily="18" charset="0"/>
                  <a:ea typeface="Calibri"/>
                  <a:cs typeface="Times New Roman" pitchFamily="18" charset="0"/>
                </a:endParaRPr>
              </a:p>
              <a:p>
                <a:pPr marL="0" lvl="3" algn="just"/>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
                      </m:e>
                    </m:d>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m>
                          <m:mPr>
                            <m:mcs>
                              <m:mc>
                                <m:mcPr>
                                  <m:count m:val="2"/>
                                  <m:mcJc m:val="center"/>
                                </m:mcPr>
                              </m:mc>
                            </m:mcs>
                            <m:ctrlPr>
                              <a:rPr lang="en-US" sz="2400" i="1">
                                <a:effectLst/>
                                <a:latin typeface="Cambria Math"/>
                                <a:ea typeface="Times New Roman"/>
                                <a:cs typeface="Times New Roman"/>
                              </a:rPr>
                            </m:ctrlPr>
                          </m:mP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
                      </m:e>
                    </m:d>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mr>
                        </m:m>
                      </m:e>
                    </m:d>
                  </m:oMath>
                </a14:m>
                <a:endParaRPr lang="en-US" sz="2400" dirty="0" smtClean="0">
                  <a:latin typeface="Times New Roman" pitchFamily="18" charset="0"/>
                  <a:ea typeface="Calibri"/>
                  <a:cs typeface="Times New Roman" pitchFamily="18" charset="0"/>
                </a:endParaRPr>
              </a:p>
              <a:p>
                <a:pPr algn="just">
                  <a:lnSpc>
                    <a:spcPct val="115000"/>
                  </a:lnSpc>
                  <a:spcAft>
                    <a:spcPts val="1000"/>
                  </a:spcAft>
                </a:pPr>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00</m:t>
                            </m:r>
                          </m:sub>
                        </m:sSub>
                      </m:e>
                    </m:d>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r>
                          <a:rPr lang="en-US" sz="2400" i="1">
                            <a:effectLst/>
                            <a:latin typeface="Cambria Math"/>
                            <a:ea typeface="Times New Roman"/>
                            <a:cs typeface="Times New Roman"/>
                          </a:rPr>
                          <m:t>𝑎𝑖</m:t>
                        </m:r>
                      </m:e>
                    </m:d>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12</m:t>
                            </m:r>
                          </m:sub>
                        </m:sSub>
                      </m:e>
                    </m:d>
                  </m:oMath>
                </a14:m>
                <a:endParaRPr lang="en-US" sz="2400" dirty="0">
                  <a:latin typeface="Times New Roman" pitchFamily="18" charset="0"/>
                  <a:ea typeface="Calibri"/>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14400"/>
                <a:ext cx="9144000" cy="6006003"/>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7162800" y="4267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50009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19050" y="1468129"/>
                <a:ext cx="9144000" cy="221599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a:p>
                <a:pPr marL="457200" lvl="4"/>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50" y="1468129"/>
                <a:ext cx="9144000" cy="2215991"/>
              </a:xfrm>
              <a:prstGeom prst="rect">
                <a:avLst/>
              </a:prstGeom>
              <a:blipFill rotWithShape="1">
                <a:blip r:embed="rId2"/>
                <a:stretch>
                  <a:fillRect l="-933" t="-2204"/>
                </a:stretch>
              </a:blipFill>
            </p:spPr>
            <p:txBody>
              <a:bodyPr/>
              <a:lstStyle/>
              <a:p>
                <a:r>
                  <a:rPr lang="en-US">
                    <a:noFill/>
                  </a:rPr>
                  <a:t> </a:t>
                </a:r>
              </a:p>
            </p:txBody>
          </p:sp>
        </mc:Fallback>
      </mc:AlternateContent>
      <p:sp>
        <p:nvSpPr>
          <p:cNvPr id="7" name="TextBox 6"/>
          <p:cNvSpPr txBox="1"/>
          <p:nvPr/>
        </p:nvSpPr>
        <p:spPr>
          <a:xfrm>
            <a:off x="6629400" y="2345293"/>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(165)</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9050" y="3733800"/>
                <a:ext cx="9144000" cy="2258247"/>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𝑠</m:t>
                                  </m:r>
                                </m:sub>
                              </m:sSub>
                            </m:e>
                          </m:mr>
                          <m:mr>
                            <m:e>
                              <m:sSub>
                                <m:sSubPr>
                                  <m:ctrlPr>
                                    <a:rPr lang="en-US" sz="2400" i="1">
                                      <a:latin typeface="Cambria Math"/>
                                    </a:rPr>
                                  </m:ctrlPr>
                                </m:sSubPr>
                                <m:e>
                                  <m:r>
                                    <a:rPr lang="en-US" sz="2400" i="1">
                                      <a:latin typeface="Cambria Math"/>
                                    </a:rPr>
                                    <m:t>𝑉</m:t>
                                  </m:r>
                                </m:e>
                                <m:sub>
                                  <m:r>
                                    <a:rPr lang="en-US" sz="2400" i="1">
                                      <a:latin typeface="Cambria Math"/>
                                    </a:rPr>
                                    <m:t>𝑠</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0</m:t>
                                  </m:r>
                                </m:sub>
                              </m:sSub>
                            </m:e>
                          </m:mr>
                        </m:m>
                      </m:e>
                    </m:d>
                  </m:oMath>
                </a14:m>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 y="3733800"/>
                <a:ext cx="9144000" cy="2258247"/>
              </a:xfrm>
              <a:prstGeom prst="rect">
                <a:avLst/>
              </a:prstGeom>
              <a:blipFill rotWithShape="1">
                <a:blip r:embed="rId3"/>
                <a:stretch>
                  <a:fillRect l="-933" t="-2162"/>
                </a:stretch>
              </a:blipFill>
            </p:spPr>
            <p:txBody>
              <a:bodyPr/>
              <a:lstStyle/>
              <a:p>
                <a:r>
                  <a:rPr lang="en-US">
                    <a:noFill/>
                  </a:rPr>
                  <a:t> </a:t>
                </a:r>
              </a:p>
            </p:txBody>
          </p:sp>
        </mc:Fallback>
      </mc:AlternateContent>
      <p:sp>
        <p:nvSpPr>
          <p:cNvPr id="8" name="TextBox 7"/>
          <p:cNvSpPr txBox="1"/>
          <p:nvPr/>
        </p:nvSpPr>
        <p:spPr>
          <a:xfrm>
            <a:off x="6629400" y="48006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5027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77053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r>
                  <a:rPr lang="en-US" sz="24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770537"/>
              </a:xfrm>
              <a:prstGeom prst="rect">
                <a:avLst/>
              </a:prstGeom>
              <a:blipFill rotWithShape="1">
                <a:blip r:embed="rId3"/>
                <a:stretch>
                  <a:fillRect l="-867" t="-1277"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8" name="TextBox 7"/>
          <p:cNvSpPr txBox="1"/>
          <p:nvPr/>
        </p:nvSpPr>
        <p:spPr>
          <a:xfrm>
            <a:off x="8229600" y="46482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393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2067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(169)</a:t>
                </a:r>
                <a:endParaRPr lang="en-US" sz="24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marL="800100" lvl="3" indent="-342900"/>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(170)</a:t>
                </a: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oMath>
                </a14:m>
                <a:endParaRPr lang="en-US" sz="2400" dirty="0">
                  <a:latin typeface="Times New Roman" pitchFamily="18" charset="0"/>
                  <a:cs typeface="Times New Roman" pitchFamily="18" charset="0"/>
                </a:endParaRP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r>
                  <a:rPr lang="en-US" sz="2400" dirty="0" smtClean="0">
                    <a:latin typeface="Times New Roman" pitchFamily="18" charset="0"/>
                    <a:cs typeface="Times New Roman" pitchFamily="18" charset="0"/>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20678"/>
              </a:xfrm>
              <a:prstGeom prst="rect">
                <a:avLst/>
              </a:prstGeom>
              <a:blipFill rotWithShape="1">
                <a:blip r:embed="rId3"/>
                <a:stretch>
                  <a:fillRect l="-867" t="-110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324724" y="5334000"/>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171)</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5081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6126217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84431"/>
                <a:ext cx="9144000" cy="600600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(172)</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−1</m:t>
                              </m:r>
                            </m:e>
                          </m:mr>
                        </m:m>
                      </m:e>
                    </m:d>
                  </m:oMath>
                </a14:m>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84431"/>
                <a:ext cx="9144000" cy="6006003"/>
              </a:xfrm>
              <a:prstGeom prst="rect">
                <a:avLst/>
              </a:prstGeom>
              <a:blipFill rotWithShape="1">
                <a:blip r:embed="rId3"/>
                <a:stretch>
                  <a:fillRect l="-867" t="-101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47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5539978"/>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lgn="just"/>
                <a:endParaRPr lang="en-US" sz="2400" i="1"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lgn="just"/>
                <a:r>
                  <a:rPr lang="en-US" sz="2400" i="1" dirty="0" smtClean="0"/>
                  <a:t>	</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(173)</a:t>
                </a:r>
                <a:endParaRPr lang="en-US" sz="2400" dirty="0">
                  <a:latin typeface="Times New Roman" pitchFamily="18" charset="0"/>
                  <a:cs typeface="Times New Roman" pitchFamily="18" charset="0"/>
                </a:endParaRPr>
              </a:p>
              <a:p>
                <a:pPr marL="0" lvl="2" algn="just"/>
                <a:endParaRPr lang="en-US" sz="2400" dirty="0" smtClean="0"/>
              </a:p>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5539978"/>
              </a:xfrm>
              <a:prstGeom prst="rect">
                <a:avLst/>
              </a:prstGeom>
              <a:blipFill rotWithShape="1">
                <a:blip r:embed="rId2"/>
                <a:stretch>
                  <a:fillRect l="-867" r="-267"/>
                </a:stretch>
              </a:blipFill>
            </p:spPr>
            <p:txBody>
              <a:bodyPr/>
              <a:lstStyle/>
              <a:p>
                <a:r>
                  <a:rPr lang="en-US">
                    <a:noFill/>
                  </a:rPr>
                  <a:t> </a:t>
                </a:r>
              </a:p>
            </p:txBody>
          </p:sp>
        </mc:Fallback>
      </mc:AlternateContent>
    </p:spTree>
    <p:extLst>
      <p:ext uri="{BB962C8B-B14F-4D97-AF65-F5344CB8AC3E}">
        <p14:creationId xmlns:p14="http://schemas.microsoft.com/office/powerpoint/2010/main" val="34340705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3686522"/>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m:oMathPara>
                </a14:m>
                <a:endParaRPr lang="en-US" sz="2400" dirty="0" smtClean="0"/>
              </a:p>
              <a:p>
                <a:pPr algn="just"/>
                <a:endParaRPr lang="en-US" sz="2400" i="1"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3686522"/>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913637" y="3810000"/>
            <a:ext cx="851515" cy="461665"/>
          </a:xfrm>
          <a:prstGeom prst="rect">
            <a:avLst/>
          </a:prstGeom>
        </p:spPr>
        <p:txBody>
          <a:bodyPr wrap="none">
            <a:spAutoFit/>
          </a:bodyPr>
          <a:lstStyle/>
          <a:p>
            <a:pPr marL="0" lvl="2" algn="just"/>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174)</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4178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28527830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7086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b="1" dirty="0" smtClean="0">
              <a:solidFill>
                <a:srgbClr val="FF0000"/>
              </a:solidFill>
            </a:endParaRPr>
          </a:p>
          <a:p>
            <a:pPr marL="800100" lvl="3" indent="-342900"/>
            <a:r>
              <a:rPr lang="en-US"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r>
              <a:rPr lang="en-US" sz="2400" b="1" dirty="0" smtClean="0">
                <a:latin typeface="Times New Roman" pitchFamily="18" charset="0"/>
                <a:cs typeface="Times New Roman" pitchFamily="18" charset="0"/>
              </a:rPr>
              <a:t>Figure 16.0</a:t>
            </a: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022303" cy="3249158"/>
          </a:xfrm>
          <a:prstGeom prst="rect">
            <a:avLst/>
          </a:prstGeom>
        </p:spPr>
      </p:pic>
    </p:spTree>
    <p:extLst>
      <p:ext uri="{BB962C8B-B14F-4D97-AF65-F5344CB8AC3E}">
        <p14:creationId xmlns:p14="http://schemas.microsoft.com/office/powerpoint/2010/main" val="9193461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62400"/>
            <a:ext cx="8915400" cy="147732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impedance matrix of the triplex secondary is determined using </a:t>
            </a:r>
            <a:r>
              <a:rPr lang="en-US" sz="2400" dirty="0" smtClean="0">
                <a:latin typeface="Times New Roman" pitchFamily="18" charset="0"/>
                <a:cs typeface="Times New Roman" pitchFamily="18" charset="0"/>
              </a:rPr>
              <a:t>Carson’s equation. </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Carson’s equations: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46093"/>
            <a:ext cx="91440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219200"/>
            <a:ext cx="2858530" cy="2743200"/>
          </a:xfrm>
          <a:prstGeom prst="rect">
            <a:avLst/>
          </a:prstGeom>
        </p:spPr>
      </p:pic>
      <p:sp>
        <p:nvSpPr>
          <p:cNvPr id="7" name="TextBox 6"/>
          <p:cNvSpPr txBox="1"/>
          <p:nvPr/>
        </p:nvSpPr>
        <p:spPr>
          <a:xfrm>
            <a:off x="0" y="1752600"/>
            <a:ext cx="4796902" cy="1569660"/>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A triplex secondary consisting of two insulated conductors and one un-insulated neutral conductor is as shown in Figure </a:t>
            </a:r>
            <a:r>
              <a:rPr lang="en-US" sz="2400" dirty="0" smtClean="0">
                <a:latin typeface="Times New Roman" pitchFamily="18" charset="0"/>
                <a:cs typeface="Times New Roman" pitchFamily="18" charset="0"/>
              </a:rPr>
              <a:t>17.0.</a:t>
            </a:r>
            <a:endParaRPr lang="en-US" sz="2400" dirty="0">
              <a:latin typeface="Times New Roman" pitchFamily="18" charset="0"/>
              <a:cs typeface="Times New Roman" pitchFamily="18" charset="0"/>
            </a:endParaRPr>
          </a:p>
        </p:txBody>
      </p:sp>
      <p:sp>
        <p:nvSpPr>
          <p:cNvPr id="8" name="TextBox 7"/>
          <p:cNvSpPr txBox="1"/>
          <p:nvPr/>
        </p:nvSpPr>
        <p:spPr>
          <a:xfrm>
            <a:off x="38100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17.0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5158157"/>
                <a:ext cx="9144000" cy="1601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m:oMathPara>
                </a14:m>
                <a:endParaRPr lang="en-US" sz="2400" dirty="0"/>
              </a:p>
              <a:p>
                <a:r>
                  <a:rPr lang="en-US" sz="2400" dirty="0"/>
                  <a:t>	</a:t>
                </a:r>
                <a14:m>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r>
                              <a:rPr lang="en-US" sz="2400" i="1">
                                <a:latin typeface="Cambria Math"/>
                              </a:rPr>
                              <m:t>+7.93402</m:t>
                            </m:r>
                          </m:e>
                        </m:func>
                      </m:e>
                    </m:d>
                  </m:oMath>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0" y="5158157"/>
                <a:ext cx="9144000" cy="1601144"/>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305800" y="5958729"/>
            <a:ext cx="1066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622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1094479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secondary voltage equation in the matrix form is:</a:t>
                </a: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e>
                                <m:sub>
                                  <m:r>
                                    <a:rPr lang="en-US" sz="2400" i="1">
                                      <a:latin typeface="Cambria Math"/>
                                    </a:rPr>
                                    <m:t>1</m:t>
                                  </m:r>
                                </m:sub>
                              </m:sSub>
                            </m:e>
                          </m:mr>
                          <m:mr>
                            <m:e>
                              <m:sSub>
                                <m:sSubPr>
                                  <m:ctrlPr>
                                    <a:rPr lang="en-US" sz="2400" i="1">
                                      <a:latin typeface="Cambria Math"/>
                                    </a:rPr>
                                  </m:ctrlPr>
                                </m:sSubPr>
                                <m:e>
                                  <m:r>
                                    <a:rPr lang="en-US" sz="2400" i="1">
                                      <a:latin typeface="Cambria Math"/>
                                    </a:rPr>
                                    <m:t>𝑣</m:t>
                                  </m:r>
                                </m:e>
                                <m:sub>
                                  <m:r>
                                    <a:rPr lang="en-US" sz="2400" i="1">
                                      <a:latin typeface="Cambria Math"/>
                                    </a:rPr>
                                    <m:t>2</m:t>
                                  </m:r>
                                </m:sub>
                              </m:sSub>
                            </m:e>
                          </m:mr>
                          <m:mr>
                            <m:e>
                              <m:sSub>
                                <m:sSubPr>
                                  <m:ctrlPr>
                                    <a:rPr lang="en-US" sz="2400" i="1">
                                      <a:latin typeface="Cambria Math"/>
                                    </a:rPr>
                                  </m:ctrlPr>
                                </m:sSubPr>
                                <m:e>
                                  <m:r>
                                    <a:rPr lang="en-US" sz="2400" i="1">
                                      <a:latin typeface="Cambria Math"/>
                                    </a:rPr>
                                    <m:t>𝑣</m:t>
                                  </m:r>
                                </m:e>
                                <m:sub>
                                  <m:r>
                                    <a:rPr lang="en-US" sz="2400" i="1">
                                      <a:latin typeface="Cambria Math"/>
                                    </a:rPr>
                                    <m:t>𝑛</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𝑧𝑝</m:t>
                                  </m:r>
                                </m:e>
                                <m:sub>
                                  <m:r>
                                    <a:rPr lang="en-US" sz="2400" i="1">
                                      <a:latin typeface="Cambria Math"/>
                                    </a:rPr>
                                    <m:t>11</m:t>
                                  </m:r>
                                </m:sub>
                              </m:sSub>
                            </m:e>
                            <m:e>
                              <m:sSub>
                                <m:sSubPr>
                                  <m:ctrlPr>
                                    <a:rPr lang="en-US" sz="2400" i="1">
                                      <a:latin typeface="Cambria Math"/>
                                    </a:rPr>
                                  </m:ctrlPr>
                                </m:sSubPr>
                                <m:e>
                                  <m:r>
                                    <a:rPr lang="en-US" sz="2400" i="1">
                                      <a:latin typeface="Cambria Math"/>
                                    </a:rPr>
                                    <m:t>𝑧𝑝</m:t>
                                  </m:r>
                                </m:e>
                                <m:sub>
                                  <m:r>
                                    <a:rPr lang="en-US" sz="2400" i="1">
                                      <a:latin typeface="Cambria Math"/>
                                    </a:rPr>
                                    <m:t>12</m:t>
                                  </m:r>
                                </m:sub>
                              </m:sSub>
                            </m:e>
                            <m:e>
                              <m:sSub>
                                <m:sSubPr>
                                  <m:ctrlPr>
                                    <a:rPr lang="en-US" sz="2400" i="1">
                                      <a:latin typeface="Cambria Math"/>
                                    </a:rPr>
                                  </m:ctrlPr>
                                </m:sSubPr>
                                <m:e>
                                  <m:r>
                                    <a:rPr lang="en-US" sz="2400" i="1">
                                      <a:latin typeface="Cambria Math"/>
                                    </a:rPr>
                                    <m:t>𝑧𝑝</m:t>
                                  </m:r>
                                </m:e>
                                <m:sub>
                                  <m:r>
                                    <a:rPr lang="en-US" sz="2400" i="1">
                                      <a:latin typeface="Cambria Math"/>
                                    </a:rPr>
                                    <m:t>13</m:t>
                                  </m:r>
                                </m:sub>
                              </m:sSub>
                            </m:e>
                          </m:mr>
                          <m:mr>
                            <m:e>
                              <m:sSub>
                                <m:sSubPr>
                                  <m:ctrlPr>
                                    <a:rPr lang="en-US" sz="2400" i="1">
                                      <a:latin typeface="Cambria Math"/>
                                    </a:rPr>
                                  </m:ctrlPr>
                                </m:sSubPr>
                                <m:e>
                                  <m:r>
                                    <a:rPr lang="en-US" sz="2400" i="1">
                                      <a:latin typeface="Cambria Math"/>
                                    </a:rPr>
                                    <m:t>𝑧𝑝</m:t>
                                  </m:r>
                                </m:e>
                                <m:sub>
                                  <m:r>
                                    <a:rPr lang="en-US" sz="2400" i="1">
                                      <a:latin typeface="Cambria Math"/>
                                    </a:rPr>
                                    <m:t>21</m:t>
                                  </m:r>
                                </m:sub>
                              </m:sSub>
                            </m:e>
                            <m:e>
                              <m:sSub>
                                <m:sSubPr>
                                  <m:ctrlPr>
                                    <a:rPr lang="en-US" sz="2400" i="1">
                                      <a:latin typeface="Cambria Math"/>
                                    </a:rPr>
                                  </m:ctrlPr>
                                </m:sSubPr>
                                <m:e>
                                  <m:r>
                                    <a:rPr lang="en-US" sz="2400" i="1">
                                      <a:latin typeface="Cambria Math"/>
                                    </a:rPr>
                                    <m:t>𝑧𝑝</m:t>
                                  </m:r>
                                </m:e>
                                <m:sub>
                                  <m:r>
                                    <a:rPr lang="en-US" sz="2400" i="1">
                                      <a:latin typeface="Cambria Math"/>
                                    </a:rPr>
                                    <m:t>22</m:t>
                                  </m:r>
                                </m:sub>
                              </m:sSub>
                            </m:e>
                            <m:e>
                              <m:sSub>
                                <m:sSubPr>
                                  <m:ctrlPr>
                                    <a:rPr lang="en-US" sz="2400" i="1">
                                      <a:latin typeface="Cambria Math"/>
                                    </a:rPr>
                                  </m:ctrlPr>
                                </m:sSubPr>
                                <m:e>
                                  <m:r>
                                    <a:rPr lang="en-US" sz="2400" i="1">
                                      <a:latin typeface="Cambria Math"/>
                                    </a:rPr>
                                    <m:t>𝑧𝑝</m:t>
                                  </m:r>
                                </m:e>
                                <m:sub>
                                  <m:r>
                                    <a:rPr lang="en-US" sz="2400" i="1">
                                      <a:latin typeface="Cambria Math"/>
                                    </a:rPr>
                                    <m:t>23</m:t>
                                  </m:r>
                                </m:sub>
                              </m:sSub>
                            </m:e>
                          </m:mr>
                          <m:mr>
                            <m:e>
                              <m:sSub>
                                <m:sSubPr>
                                  <m:ctrlPr>
                                    <a:rPr lang="en-US" sz="2400" i="1">
                                      <a:latin typeface="Cambria Math"/>
                                    </a:rPr>
                                  </m:ctrlPr>
                                </m:sSubPr>
                                <m:e>
                                  <m:r>
                                    <a:rPr lang="en-US" sz="2400" i="1">
                                      <a:latin typeface="Cambria Math"/>
                                    </a:rPr>
                                    <m:t>𝑧𝑝</m:t>
                                  </m:r>
                                </m:e>
                                <m:sub>
                                  <m:r>
                                    <a:rPr lang="en-US" sz="2400" i="1">
                                      <a:latin typeface="Cambria Math"/>
                                    </a:rPr>
                                    <m:t>31</m:t>
                                  </m:r>
                                </m:sub>
                              </m:sSub>
                            </m:e>
                            <m:e>
                              <m:sSub>
                                <m:sSubPr>
                                  <m:ctrlPr>
                                    <a:rPr lang="en-US" sz="2400" i="1">
                                      <a:latin typeface="Cambria Math"/>
                                    </a:rPr>
                                  </m:ctrlPr>
                                </m:sSubPr>
                                <m:e>
                                  <m:r>
                                    <a:rPr lang="en-US" sz="2400" i="1">
                                      <a:latin typeface="Cambria Math"/>
                                    </a:rPr>
                                    <m:t>𝑧𝑝</m:t>
                                  </m:r>
                                </m:e>
                                <m:sub>
                                  <m:r>
                                    <a:rPr lang="en-US" sz="2400" i="1">
                                      <a:latin typeface="Cambria Math"/>
                                    </a:rPr>
                                    <m:t>32</m:t>
                                  </m:r>
                                </m:sub>
                              </m:sSub>
                            </m:e>
                            <m:e>
                              <m:sSub>
                                <m:sSubPr>
                                  <m:ctrlPr>
                                    <a:rPr lang="en-US" sz="2400" i="1">
                                      <a:latin typeface="Cambria Math"/>
                                    </a:rPr>
                                  </m:ctrlPr>
                                </m:sSubPr>
                                <m:e>
                                  <m:r>
                                    <a:rPr lang="en-US" sz="2400" i="1">
                                      <a:latin typeface="Cambria Math"/>
                                    </a:rPr>
                                    <m:t>𝑧𝑝</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d>
                  </m:oMath>
                </a14:m>
                <a:r>
                  <a:rPr lang="en-US" sz="2400" dirty="0" smtClean="0">
                    <a:latin typeface="Times New Roman" pitchFamily="18" charset="0"/>
                    <a:cs typeface="Times New Roman" pitchFamily="18" charset="0"/>
                  </a:rPr>
                  <a:t>	(176)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neutral is grounded at the transformer and the load then:</a:t>
                </a:r>
              </a:p>
              <a:p>
                <a:pPr algn="ct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𝑛</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𝑛𝑔</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𝑛𝑔</m:t>
                        </m:r>
                      </m:sub>
                    </m:sSub>
                    <m:r>
                      <a:rPr lang="en-US" sz="2400" i="1">
                        <a:latin typeface="Cambria Math"/>
                      </a:rPr>
                      <m:t>=0</m:t>
                    </m:r>
                  </m:oMath>
                </a14:m>
                <a:r>
                  <a:rPr lang="en-US" sz="2400" dirty="0" smtClean="0">
                    <a:latin typeface="Times New Roman" pitchFamily="18" charset="0"/>
                    <a:cs typeface="Times New Roman" pitchFamily="18" charset="0"/>
                  </a:rPr>
                  <a:t>						(177)</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leads to the Kron reduction equation in partitioned form:</a:t>
                </a:r>
              </a:p>
              <a:p>
                <a:pPr marL="800100" lvl="3" indent="-3429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e>
                          </m:mr>
                          <m:mr>
                            <m:e>
                              <m:d>
                                <m:dPr>
                                  <m:begChr m:val="["/>
                                  <m:endChr m:val="]"/>
                                  <m:ctrlPr>
                                    <a:rPr lang="en-US" sz="2400" i="1">
                                      <a:latin typeface="Cambria Math"/>
                                    </a:rPr>
                                  </m:ctrlPr>
                                </m:dPr>
                                <m:e>
                                  <m:r>
                                    <a:rPr lang="en-US" sz="2400" i="1">
                                      <a:latin typeface="Cambria Math"/>
                                    </a:rPr>
                                    <m:t>0</m:t>
                                  </m:r>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(178)</a:t>
                </a:r>
              </a:p>
              <a:p>
                <a:pPr marL="800100" lvl="3" indent="-342900"/>
                <a:endParaRPr lang="en-US" sz="2400" b="1" dirty="0" smtClean="0">
                  <a:solidFill>
                    <a:srgbClr val="FF0000"/>
                  </a:solidFill>
                  <a:latin typeface="Times New Roman" pitchFamily="18" charset="0"/>
                  <a:cs typeface="Times New Roman" pitchFamily="18" charset="0"/>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10944791"/>
              </a:xfrm>
              <a:prstGeom prst="rect">
                <a:avLst/>
              </a:prstGeom>
              <a:blipFill rotWithShape="1">
                <a:blip r:embed="rId3"/>
                <a:stretch>
                  <a:fillRect l="-867" t="-55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520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101840"/>
                <a:ext cx="91440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0" lvl="1" indent="-457200"/>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(180)</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01840"/>
                <a:ext cx="9144000" cy="3416320"/>
              </a:xfrm>
              <a:prstGeom prst="rect">
                <a:avLst/>
              </a:prstGeom>
              <a:blipFill rotWithShape="1">
                <a:blip r:embed="rId2"/>
                <a:stretch>
                  <a:fillRect l="-867" t="-142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7984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sp>
        <p:nvSpPr>
          <p:cNvPr id="5" name="TextBox 4"/>
          <p:cNvSpPr txBox="1"/>
          <p:nvPr/>
        </p:nvSpPr>
        <p:spPr>
          <a:xfrm>
            <a:off x="6477000" y="3440668"/>
            <a:ext cx="2743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(179)</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4339524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1171474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𝑧𝑠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(181)</a:t>
                </a:r>
              </a:p>
              <a:p>
                <a:pPr algn="just"/>
                <a:endParaRPr lang="en-US" sz="2400" dirty="0">
                  <a:latin typeface="Times New Roman" pitchFamily="18" charset="0"/>
                  <a:cs typeface="Times New Roman" pitchFamily="18" charset="0"/>
                </a:endParaRPr>
              </a:p>
              <a:p>
                <a:pPr marL="800100" lvl="3" indent="-342900"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𝑧𝑠</m:t>
                                  </m:r>
                                </m:e>
                                <m:sub>
                                  <m:r>
                                    <a:rPr lang="en-US" sz="2400" i="1">
                                      <a:latin typeface="Cambria Math"/>
                                    </a:rPr>
                                    <m:t>11</m:t>
                                  </m:r>
                                </m:sub>
                              </m:sSub>
                            </m:e>
                            <m:e>
                              <m:sSub>
                                <m:sSubPr>
                                  <m:ctrlPr>
                                    <a:rPr lang="en-US" sz="2400" i="1">
                                      <a:latin typeface="Cambria Math"/>
                                    </a:rPr>
                                  </m:ctrlPr>
                                </m:sSubPr>
                                <m:e>
                                  <m:r>
                                    <a:rPr lang="en-US" sz="2400" i="1">
                                      <a:latin typeface="Cambria Math"/>
                                    </a:rPr>
                                    <m:t>𝑧𝑠</m:t>
                                  </m:r>
                                </m:e>
                                <m:sub>
                                  <m:r>
                                    <a:rPr lang="en-US" sz="2400" i="1">
                                      <a:latin typeface="Cambria Math"/>
                                    </a:rPr>
                                    <m:t>12</m:t>
                                  </m:r>
                                </m:sub>
                              </m:sSub>
                            </m:e>
                          </m:mr>
                          <m:mr>
                            <m:e>
                              <m:sSub>
                                <m:sSubPr>
                                  <m:ctrlPr>
                                    <a:rPr lang="en-US" sz="2400" i="1">
                                      <a:latin typeface="Cambria Math"/>
                                    </a:rPr>
                                  </m:ctrlPr>
                                </m:sSubPr>
                                <m:e>
                                  <m:r>
                                    <a:rPr lang="en-US" sz="2400" i="1">
                                      <a:latin typeface="Cambria Math"/>
                                    </a:rPr>
                                    <m:t>𝑧𝑠</m:t>
                                  </m:r>
                                </m:e>
                                <m:sub>
                                  <m:r>
                                    <a:rPr lang="en-US" sz="2400" i="1">
                                      <a:latin typeface="Cambria Math"/>
                                    </a:rPr>
                                    <m:t>21</m:t>
                                  </m:r>
                                </m:sub>
                              </m:sSub>
                            </m:e>
                            <m:e>
                              <m:sSub>
                                <m:sSubPr>
                                  <m:ctrlPr>
                                    <a:rPr lang="en-US" sz="2400" i="1">
                                      <a:latin typeface="Cambria Math"/>
                                    </a:rPr>
                                  </m:ctrlPr>
                                </m:sSubPr>
                                <m:e>
                                  <m:r>
                                    <a:rPr lang="en-US" sz="2400" i="1">
                                      <a:latin typeface="Cambria Math"/>
                                    </a:rPr>
                                    <m:t>𝑧𝑠</m:t>
                                  </m:r>
                                </m:e>
                                <m:sub>
                                  <m:r>
                                    <a:rPr lang="en-US" sz="2400" i="1">
                                      <a:latin typeface="Cambria Math"/>
                                    </a:rPr>
                                    <m:t>22</m:t>
                                  </m:r>
                                </m:sub>
                              </m:sSub>
                            </m:e>
                          </m:mr>
                        </m:m>
                      </m:e>
                    </m:d>
                  </m:oMath>
                </a14:m>
                <a:r>
                  <a:rPr lang="en-US" sz="2400" dirty="0" smtClean="0">
                    <a:latin typeface="Times New Roman" pitchFamily="18" charset="0"/>
                    <a:cs typeface="Times New Roman" pitchFamily="18" charset="0"/>
                  </a:rPr>
                  <a:t>				(182)</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11714745"/>
              </a:xfrm>
              <a:prstGeom prst="rect">
                <a:avLst/>
              </a:prstGeom>
              <a:blipFill rotWithShape="1">
                <a:blip r:embed="rId3"/>
                <a:stretch>
                  <a:fillRect l="-867" t="-52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06481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9795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d>
                    <m:r>
                      <a:rPr lang="en-US" sz="2400" i="1">
                        <a:latin typeface="Cambria Math"/>
                      </a:rPr>
                      <m:t>=</m:t>
                    </m:r>
                    <m:d>
                      <m:dPr>
                        <m:begChr m:val="["/>
                        <m:endChr m:val="]"/>
                        <m:ctrlPr>
                          <a:rPr lang="en-US" sz="2400" i="1">
                            <a:latin typeface="Cambria Math"/>
                          </a:rPr>
                        </m:ctrlPr>
                      </m:dPr>
                      <m:e>
                        <m:r>
                          <a:rPr lang="en-US" sz="2400" i="1">
                            <a:latin typeface="Cambria Math"/>
                          </a:rPr>
                          <m:t>𝑧𝑠</m:t>
                        </m:r>
                      </m:e>
                    </m:d>
                    <m:r>
                      <a:rPr lang="en-US" sz="2400" i="1">
                        <a:latin typeface="Cambria Math"/>
                      </a:rPr>
                      <m:t>∙</m:t>
                    </m:r>
                    <m:r>
                      <a:rPr lang="en-US" sz="2400" i="1">
                        <a:latin typeface="Cambria Math"/>
                      </a:rPr>
                      <m:t>𝐿</m:t>
                    </m:r>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oMath>
                </a14:m>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183)</a:t>
                </a:r>
                <a:endParaRPr lang="en-US" sz="2400" dirty="0">
                  <a:latin typeface="Times New Roman" pitchFamily="18" charset="0"/>
                  <a:cs typeface="Times New Roman" pitchFamily="18" charset="0"/>
                </a:endParaRPr>
              </a:p>
              <a:p>
                <a:pPr marL="0" lvl="1" indent="-457200"/>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(184)</a:t>
                </a:r>
              </a:p>
              <a:p>
                <a:pPr marL="342900" lvl="2" indent="-342900" algn="just"/>
                <a:endParaRPr lang="en-US" sz="2400" dirty="0" smtClean="0">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342900" lvl="2" indent="-342900" algn="just"/>
                <a:endParaRPr lang="en-US" sz="2400" dirty="0" smtClean="0">
                  <a:latin typeface="Times New Roman" pitchFamily="18" charset="0"/>
                  <a:cs typeface="Times New Roman" pitchFamily="18" charset="0"/>
                </a:endParaRPr>
              </a:p>
              <a:p>
                <a:pPr marL="342900" lvl="2" indent="-342900">
                  <a:buFont typeface="Arial" pitchFamily="34" charset="0"/>
                  <a:buChar char="•"/>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97951"/>
              </a:xfrm>
              <a:prstGeom prst="rect">
                <a:avLst/>
              </a:prstGeom>
              <a:blipFill rotWithShape="1">
                <a:blip r:embed="rId3"/>
                <a:stretch>
                  <a:fillRect l="-867" t="-1000" r="-267" b="-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7077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175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1753"/>
              </a:xfrm>
              <a:prstGeom prst="rect">
                <a:avLst/>
              </a:prstGeom>
              <a:blipFill rotWithShape="1">
                <a:blip r:embed="rId3"/>
                <a:stretch>
                  <a:fillRect l="-867" t="-95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669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1216813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(185)</a:t>
                </a:r>
              </a:p>
              <a:p>
                <a:pPr algn="just"/>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12168139"/>
              </a:xfrm>
              <a:prstGeom prst="rect">
                <a:avLst/>
              </a:prstGeom>
              <a:blipFill rotWithShape="1">
                <a:blip r:embed="rId3"/>
                <a:stretch>
                  <a:fillRect l="-867" t="-501"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39305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4868384"/>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endParaRPr lang="en-US" sz="2400" i="1" dirty="0" smtClean="0"/>
              </a:p>
              <a:p>
                <a:pPr marL="0" lvl="2"/>
                <a:r>
                  <a:rPr lang="en-US" sz="2400" dirty="0" smtClean="0"/>
                  <a:t>		</a:t>
                </a: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oMath>
                </a14:m>
                <a:r>
                  <a:rPr lang="en-US" sz="2400" i="1" dirty="0" smtClean="0"/>
                  <a:t>			</a:t>
                </a:r>
                <a:r>
                  <a:rPr lang="en-US" sz="2400" dirty="0" smtClean="0">
                    <a:latin typeface="Times New Roman" pitchFamily="18" charset="0"/>
                    <a:cs typeface="Times New Roman" pitchFamily="18" charset="0"/>
                  </a:rPr>
                  <a:t>(186)</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4868384"/>
              </a:xfrm>
              <a:prstGeom prst="rect">
                <a:avLst/>
              </a:prstGeom>
              <a:blipFill rotWithShape="1">
                <a:blip r:embed="rId2"/>
                <a:stretch>
                  <a:fillRect l="-897" t="-1003"/>
                </a:stretch>
              </a:blipFill>
            </p:spPr>
            <p:txBody>
              <a:bodyPr/>
              <a:lstStyle/>
              <a:p>
                <a:r>
                  <a:rPr lang="en-US">
                    <a:noFill/>
                  </a:rPr>
                  <a:t> </a:t>
                </a:r>
              </a:p>
            </p:txBody>
          </p:sp>
        </mc:Fallback>
      </mc:AlternateContent>
    </p:spTree>
    <p:extLst>
      <p:ext uri="{BB962C8B-B14F-4D97-AF65-F5344CB8AC3E}">
        <p14:creationId xmlns:p14="http://schemas.microsoft.com/office/powerpoint/2010/main" val="423827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(187)</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1809278"/>
              </a:xfrm>
              <a:prstGeom prst="rect">
                <a:avLst/>
              </a:prstGeom>
              <a:blipFill rotWithShape="1">
                <a:blip r:embed="rId2"/>
                <a:stretch>
                  <a:fillRect l="-897" b="-5068"/>
                </a:stretch>
              </a:blipFill>
            </p:spPr>
            <p:txBody>
              <a:bodyPr/>
              <a:lstStyle/>
              <a:p>
                <a:r>
                  <a:rPr lang="en-US">
                    <a:noFill/>
                  </a:rPr>
                  <a:t> </a:t>
                </a:r>
              </a:p>
            </p:txBody>
          </p:sp>
        </mc:Fallback>
      </mc:AlternateContent>
    </p:spTree>
    <p:extLst>
      <p:ext uri="{BB962C8B-B14F-4D97-AF65-F5344CB8AC3E}">
        <p14:creationId xmlns:p14="http://schemas.microsoft.com/office/powerpoint/2010/main" val="135191411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31363320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0931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28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373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76400"/>
            <a:ext cx="6019800" cy="4879404"/>
          </a:xfrm>
          <a:prstGeom prst="rect">
            <a:avLst/>
          </a:prstGeom>
        </p:spPr>
      </p:pic>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460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Rectangle 4"/>
          <p:cNvSpPr/>
          <p:nvPr/>
        </p:nvSpPr>
        <p:spPr>
          <a:xfrm>
            <a:off x="108751" y="2133600"/>
            <a:ext cx="2286000" cy="2308324"/>
          </a:xfrm>
          <a:prstGeom prst="rect">
            <a:avLst/>
          </a:prstGeom>
        </p:spPr>
        <p:txBody>
          <a:bodyPr wrap="square">
            <a:spAutoFit/>
          </a:bodyPr>
          <a:lstStyle/>
          <a:p>
            <a:pPr marL="342900" lvl="2" indent="-342900">
              <a:buFont typeface="Wingdings" pitchFamily="2" charset="2"/>
              <a:buChar char="Ø"/>
            </a:pP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18.0 : </a:t>
            </a:r>
            <a:r>
              <a:rPr lang="en-US" sz="2400" dirty="0" smtClean="0">
                <a:latin typeface="Times New Roman" pitchFamily="18" charset="0"/>
                <a:cs typeface="Times New Roman" pitchFamily="18" charset="0"/>
              </a:rPr>
              <a:t>Ungrounded wye-delta with center-tapped transformer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400041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5543377"/>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800100" lvl="3" indent="-342900"/>
                <a:endParaRPr lang="en-US" sz="2400" b="1" u="sng" dirty="0">
                  <a:latin typeface="Times New Roman" pitchFamily="18" charset="0"/>
                  <a:cs typeface="Times New Roman" pitchFamily="18" charset="0"/>
                </a:endParaRPr>
              </a:p>
              <a:p>
                <a:pPr marL="800100" lvl="3" indent="-342900"/>
                <a:r>
                  <a:rPr lang="en-US" sz="2400" b="1" u="sng"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oMath>
                </a14:m>
                <a:r>
                  <a:rPr lang="en-US" sz="2400" dirty="0" smtClean="0">
                    <a:latin typeface="Times New Roman" pitchFamily="18" charset="0"/>
                    <a:cs typeface="Times New Roman" pitchFamily="18" charset="0"/>
                  </a:rPr>
                  <a:t>	(188)</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5543377"/>
              </a:xfrm>
              <a:prstGeom prst="rect">
                <a:avLst/>
              </a:prstGeom>
              <a:blipFill rotWithShape="1">
                <a:blip r:embed="rId3"/>
                <a:stretch>
                  <a:fillRect l="-867" t="-11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61066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723980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(189)</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Primary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Neutral</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a:rPr lang="en-US" sz="2400" i="1">
                            <a:latin typeface="Cambria Math"/>
                          </a:rPr>
                          <m:t>0.5 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Secondary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Line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(191)</a:t>
                </a:r>
                <a:endParaRPr lang="en-US" sz="2400" dirty="0">
                  <a:latin typeface="Times New Roman" pitchFamily="18" charset="0"/>
                  <a:cs typeface="Times New Roman" pitchFamily="18" charset="0"/>
                </a:endParaRPr>
              </a:p>
              <a:p>
                <a:pPr marL="800100" lvl="3" indent="-342900"/>
                <a:endParaRPr lang="en-US" sz="2400" b="1"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7239802"/>
              </a:xfrm>
              <a:prstGeom prst="rect">
                <a:avLst/>
              </a:prstGeom>
              <a:blipFill rotWithShape="1">
                <a:blip r:embed="rId3"/>
                <a:stretch>
                  <a:fillRect l="-867" t="-842"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771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80560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0.5</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𝑉𝑇</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(193)</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endParaRPr lang="en-US" b="1"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8056052"/>
              </a:xfrm>
              <a:prstGeom prst="rect">
                <a:avLst/>
              </a:prstGeom>
              <a:blipFill rotWithShape="1">
                <a:blip r:embed="rId3"/>
                <a:stretch>
                  <a:fillRect l="-867" t="-757"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0339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74264"/>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2</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74264"/>
              </a:xfrm>
              <a:prstGeom prst="rect">
                <a:avLst/>
              </a:prstGeom>
              <a:blipFill rotWithShape="1">
                <a:blip r:embed="rId3"/>
                <a:stretch>
                  <a:fillRect l="-867" t="-1020"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8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64158202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193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0" lvl="2"/>
                <a:r>
                  <a:rPr lang="en-US" sz="2400" dirty="0" smtClean="0">
                    <a:latin typeface="Times New Roman" pitchFamily="18" charset="0"/>
                    <a:cs typeface="Times New Roman" pitchFamily="18" charset="0"/>
                  </a:rPr>
                  <a:t>	</a:t>
                </a: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(196)</a:t>
                </a:r>
                <a:endParaRPr lang="en-US" sz="24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sSub>
                                            <m:sSubPr>
                                              <m:ctrlPr>
                                                <a:rPr lang="en-US" sz="2400" i="1">
                                                  <a:latin typeface="Cambria Math"/>
                                                </a:rPr>
                                              </m:ctrlPr>
                                            </m:sSubPr>
                                            <m:e>
                                              <m:r>
                                                <a:rPr lang="en-US" sz="2400" i="1">
                                                  <a:latin typeface="Cambria Math"/>
                                                </a:rPr>
                                                <m:t>𝑍</m:t>
                                              </m:r>
                                            </m:e>
                                            <m:sub>
                                              <m:r>
                                                <a:rPr lang="en-US" sz="2400" i="1">
                                                  <a:latin typeface="Cambria Math"/>
                                                </a:rPr>
                                                <m:t>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(197)</a:t>
                </a:r>
                <a:endParaRPr lang="en-US"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1931"/>
              </a:xfrm>
              <a:prstGeom prst="rect">
                <a:avLst/>
              </a:prstGeom>
              <a:blipFill rotWithShape="1">
                <a:blip r:embed="rId3"/>
                <a:stretch>
                  <a:fillRect l="-867" t="-1036"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7023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752600"/>
                <a:ext cx="9144000" cy="2862322"/>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m:oMathPara>
                </a14:m>
                <a:endParaRPr lang="en-US" sz="2400" dirty="0" smtClean="0">
                  <a:latin typeface="Times New Roman" pitchFamily="18" charset="0"/>
                  <a:cs typeface="Times New Roman" pitchFamily="18" charset="0"/>
                </a:endParaRPr>
              </a:p>
              <a:p>
                <a:pPr marL="0" lvl="1" indent="-457200"/>
                <a:endParaRPr lang="en-US" sz="24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m:t>
                            </m:r>
                          </m:e>
                          <m:sub>
                            <m:r>
                              <a:rPr lang="en-US" sz="2200" i="1">
                                <a:latin typeface="Cambria Math"/>
                              </a:rPr>
                              <m:t>𝑎𝑛𝑏𝑐</m:t>
                            </m:r>
                          </m:sub>
                        </m:sSub>
                      </m:e>
                    </m:d>
                    <m:r>
                      <a:rPr lang="en-US" sz="2200" i="1">
                        <a:latin typeface="Cambria Math"/>
                      </a:rPr>
                      <m:t>+</m:t>
                    </m:r>
                    <m:d>
                      <m:dPr>
                        <m:ctrlPr>
                          <a:rPr lang="en-US" sz="2200" i="1">
                            <a:latin typeface="Cambria Math"/>
                          </a:rPr>
                        </m:ctrlPr>
                      </m:dPr>
                      <m:e>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𝑍𝑡</m:t>
                                </m:r>
                              </m:e>
                              <m:sub>
                                <m:r>
                                  <a:rPr lang="en-US" sz="2200" i="1">
                                    <a:latin typeface="Cambria Math"/>
                                  </a:rPr>
                                  <m:t>12</m:t>
                                </m:r>
                                <m:r>
                                  <a:rPr lang="en-US" sz="2200" i="1">
                                    <a:latin typeface="Cambria Math"/>
                                  </a:rPr>
                                  <m:t>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𝑍𝑇</m:t>
                                </m:r>
                              </m:e>
                              <m:sub>
                                <m:r>
                                  <a:rPr lang="en-US" sz="2200" i="1">
                                    <a:latin typeface="Cambria Math"/>
                                  </a:rPr>
                                  <m:t>0</m:t>
                                </m:r>
                              </m:sub>
                            </m:sSub>
                          </m:e>
                        </m:d>
                        <m:d>
                          <m:dPr>
                            <m:begChr m:val="["/>
                            <m:endChr m:val="]"/>
                            <m:ctrlPr>
                              <a:rPr lang="en-US" sz="2200" i="1">
                                <a:latin typeface="Cambria Math"/>
                              </a:rPr>
                            </m:ctrlPr>
                          </m:dPr>
                          <m:e>
                            <m:r>
                              <a:rPr lang="en-US" sz="2200" i="1">
                                <a:latin typeface="Cambria Math"/>
                              </a:rPr>
                              <m:t>𝑁</m:t>
                            </m:r>
                          </m:e>
                        </m:d>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𝐼𝐷</m:t>
                            </m:r>
                          </m:e>
                          <m:sub>
                            <m:r>
                              <a:rPr lang="en-US" sz="2200" i="1">
                                <a:latin typeface="Cambria Math"/>
                              </a:rPr>
                              <m:t>𝑎𝑛𝑏𝑐</m:t>
                            </m:r>
                          </m:sub>
                        </m:sSub>
                      </m:e>
                    </m:d>
                  </m:oMath>
                </a14:m>
                <a:r>
                  <a:rPr lang="en-US" sz="2200" dirty="0" smtClean="0">
                    <a:latin typeface="Times New Roman" pitchFamily="18" charset="0"/>
                    <a:cs typeface="Times New Roman" pitchFamily="18" charset="0"/>
                  </a:rPr>
                  <a:t>    	(198)</a:t>
                </a:r>
                <a:endParaRPr lang="en-US" sz="22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9144000" cy="2862322"/>
              </a:xfrm>
              <a:prstGeom prst="rect">
                <a:avLst/>
              </a:prstGeom>
              <a:blipFill rotWithShape="1">
                <a:blip r:embed="rId2"/>
                <a:stretch>
                  <a:fillRect l="-867" b="-319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55009"/>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Tree>
    <p:extLst>
      <p:ext uri="{BB962C8B-B14F-4D97-AF65-F5344CB8AC3E}">
        <p14:creationId xmlns:p14="http://schemas.microsoft.com/office/powerpoint/2010/main" val="25053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196632888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58587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61837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925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1" y="1504675"/>
            <a:ext cx="7988809" cy="4972325"/>
          </a:xfrm>
          <a:prstGeom prst="rect">
            <a:avLst/>
          </a:prstGeom>
        </p:spPr>
      </p:pic>
      <p:sp>
        <p:nvSpPr>
          <p:cNvPr id="5" name="TextBox 4"/>
          <p:cNvSpPr txBox="1"/>
          <p:nvPr/>
        </p:nvSpPr>
        <p:spPr>
          <a:xfrm>
            <a:off x="3124200" y="6133391"/>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19027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170" y="1600200"/>
            <a:ext cx="3318029" cy="5539978"/>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marL="285750" indent="-285750">
              <a:buFont typeface="Wingdings" pitchFamily="2" charset="2"/>
              <a:buChar char="Ø"/>
            </a:pPr>
            <a:r>
              <a:rPr lang="en-US" sz="2400" dirty="0">
                <a:latin typeface="Times New Roman" pitchFamily="18" charset="0"/>
                <a:cs typeface="Times New Roman" pitchFamily="18" charset="0"/>
              </a:rPr>
              <a:t>Hence, applying KCL in Figure </a:t>
            </a:r>
            <a:r>
              <a:rPr lang="en-US" sz="2400" dirty="0" smtClean="0">
                <a:latin typeface="Times New Roman" pitchFamily="18" charset="0"/>
                <a:cs typeface="Times New Roman" pitchFamily="18" charset="0"/>
              </a:rPr>
              <a:t>19.0</a:t>
            </a:r>
            <a:r>
              <a:rPr lang="en-US" sz="2400" dirty="0">
                <a:latin typeface="Times New Roman" pitchFamily="18" charset="0"/>
                <a:cs typeface="Times New Roman" pitchFamily="18" charset="0"/>
              </a:rPr>
              <a:t>, the currents flowing in the open delta as a function of the line currents are given by:</a:t>
            </a:r>
          </a:p>
          <a:p>
            <a:pPr marL="285750" indent="-285750">
              <a:buFont typeface="Arial" pitchFamily="34" charset="0"/>
              <a:buChar char="•"/>
            </a:pPr>
            <a:endParaRPr lang="en-US" sz="2400" dirty="0"/>
          </a:p>
          <a:p>
            <a:pPr marL="285750" indent="-285750">
              <a:buFont typeface="Arial"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990600"/>
            <a:ext cx="5349924" cy="2782679"/>
          </a:xfrm>
          <a:prstGeom prst="rect">
            <a:avLst/>
          </a:prstGeom>
        </p:spPr>
      </p:pic>
      <p:sp>
        <p:nvSpPr>
          <p:cNvPr id="4" name="TextBox 3"/>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6" name="TextBox 5"/>
          <p:cNvSpPr txBox="1"/>
          <p:nvPr/>
        </p:nvSpPr>
        <p:spPr>
          <a:xfrm>
            <a:off x="7086600" y="3165976"/>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149650" y="40386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49650" y="4038600"/>
                <a:ext cx="5476875" cy="2716449"/>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52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50" y="1198126"/>
                <a:ext cx="9163050" cy="4334776"/>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050" y="1198126"/>
                <a:ext cx="9163050" cy="4334776"/>
              </a:xfrm>
              <a:prstGeom prst="rect">
                <a:avLst/>
              </a:prstGeom>
              <a:blipFill rotWithShape="1">
                <a:blip r:embed="rId2"/>
                <a:stretch>
                  <a:fillRect l="-931" r="-139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6227212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0" y="1371600"/>
                <a:ext cx="9144000" cy="4334776"/>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371600"/>
                <a:ext cx="9144000" cy="4334776"/>
              </a:xfrm>
              <a:prstGeom prst="rect">
                <a:avLst/>
              </a:prstGeom>
              <a:blipFill rotWithShape="1">
                <a:blip r:embed="rId2"/>
                <a:stretch>
                  <a:fillRect l="-867"/>
                </a:stretch>
              </a:blipFill>
            </p:spPr>
            <p:txBody>
              <a:bodyPr/>
              <a:lstStyle/>
              <a:p>
                <a:r>
                  <a:rPr lang="en-US">
                    <a:noFill/>
                  </a:rPr>
                  <a:t> </a:t>
                </a:r>
              </a:p>
            </p:txBody>
          </p:sp>
        </mc:Fallback>
      </mc:AlternateContent>
    </p:spTree>
    <p:extLst>
      <p:ext uri="{BB962C8B-B14F-4D97-AF65-F5344CB8AC3E}">
        <p14:creationId xmlns:p14="http://schemas.microsoft.com/office/powerpoint/2010/main" val="18598030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4223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endParaRPr lang="en-US" sz="2800" dirty="0" smtClean="0">
                  <a:latin typeface="Times New Roman" pitchFamily="18" charset="0"/>
                  <a:cs typeface="Times New Roman" pitchFamily="18" charset="0"/>
                </a:endParaRPr>
              </a:p>
              <a:p>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𝑐𝑏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𝑎𝑐</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(203)</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42232"/>
              </a:xfrm>
              <a:prstGeom prst="rect">
                <a:avLst/>
              </a:prstGeom>
              <a:blipFill rotWithShape="1">
                <a:blip r:embed="rId3"/>
                <a:stretch>
                  <a:fillRect l="-867" t="-10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1357549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295400"/>
                <a:ext cx="9144000" cy="5024902"/>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m:oMathPara>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(204)</a:t>
                </a:r>
                <a:endParaRPr lang="en-US" sz="24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295400"/>
                <a:ext cx="9144000" cy="5024902"/>
              </a:xfrm>
              <a:prstGeom prst="rect">
                <a:avLst/>
              </a:prstGeom>
              <a:blipFill rotWithShape="1">
                <a:blip r:embed="rId2"/>
                <a:stretch>
                  <a:fillRect l="-8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80340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40307"/>
          </a:xfrm>
          <a:prstGeom prst="rect">
            <a:avLst/>
          </a:prstGeom>
          <a:noFill/>
        </p:spPr>
        <p:txBody>
          <a:bodyPr wrap="square" rtlCol="0">
            <a:spAutoFit/>
          </a:bodyPr>
          <a:lstStyle/>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342900" lvl="2" indent="-342900">
              <a:buFont typeface="Wingdings" pitchFamily="2" charset="2"/>
              <a:buChar char="Ø"/>
            </a:pPr>
            <a:endParaRPr lang="en-US" sz="2400" dirty="0">
              <a:solidFill>
                <a:schemeClr val="tx1"/>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Vb</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Vc</a:t>
            </a:r>
            <a:r>
              <a:rPr lang="en-US" sz="2400" dirty="0">
                <a:latin typeface="Times New Roman" pitchFamily="18" charset="0"/>
                <a:cs typeface="Times New Roman" pitchFamily="18" charset="0"/>
              </a:rPr>
              <a:t>. 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944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13" y="1295400"/>
            <a:ext cx="8839200"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1143000" y="1766590"/>
                <a:ext cx="7086600"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𝐷𝑡</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r>
                          <a:rPr lang="en-US" sz="2400" i="1">
                            <a:latin typeface="Cambria Math"/>
                          </a:rPr>
                          <m:t>𝐷𝐼</m:t>
                        </m:r>
                      </m:e>
                    </m:d>
                  </m:oMath>
                </a14:m>
                <a:r>
                  <a:rPr lang="en-US" sz="2400" dirty="0" smtClean="0">
                    <a:latin typeface="Times New Roman" pitchFamily="18" charset="0"/>
                    <a:cs typeface="Times New Roman" pitchFamily="18" charset="0"/>
                  </a:rPr>
                  <a:t>	(199)</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766590"/>
                <a:ext cx="7086600" cy="3416320"/>
              </a:xfrm>
              <a:prstGeom prst="rect">
                <a:avLst/>
              </a:prstGeom>
              <a:blipFill rotWithShape="1">
                <a:blip r:embed="rId2"/>
                <a:stretch>
                  <a:fillRect b="-3214"/>
                </a:stretch>
              </a:blipFill>
            </p:spPr>
            <p:txBody>
              <a:bodyPr/>
              <a:lstStyle/>
              <a:p>
                <a:r>
                  <a:rPr lang="en-US">
                    <a:noFill/>
                  </a:rPr>
                  <a:t> </a:t>
                </a:r>
              </a:p>
            </p:txBody>
          </p:sp>
        </mc:Fallback>
      </mc:AlternateContent>
      <p:sp>
        <p:nvSpPr>
          <p:cNvPr id="6" name="TextBox 5"/>
          <p:cNvSpPr txBox="1"/>
          <p:nvPr/>
        </p:nvSpPr>
        <p:spPr>
          <a:xfrm>
            <a:off x="-19512" y="5105400"/>
            <a:ext cx="9163512"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2309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Tree>
    <p:extLst>
      <p:ext uri="{BB962C8B-B14F-4D97-AF65-F5344CB8AC3E}">
        <p14:creationId xmlns:p14="http://schemas.microsoft.com/office/powerpoint/2010/main" val="898683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200876"/>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TextBox 4"/>
          <p:cNvSpPr txBox="1"/>
          <p:nvPr/>
        </p:nvSpPr>
        <p:spPr>
          <a:xfrm>
            <a:off x="0" y="3328987"/>
            <a:ext cx="9144000" cy="1446550"/>
          </a:xfrm>
          <a:prstGeom prst="rect">
            <a:avLst/>
          </a:prstGeom>
          <a:noFill/>
        </p:spPr>
        <p:txBody>
          <a:bodyPr wrap="square" rtlCol="0">
            <a:spAutoFit/>
          </a:bodyPr>
          <a:lstStyle/>
          <a:p>
            <a:pPr marL="285750" indent="-285750">
              <a:buFont typeface="Wingdings" pitchFamily="2" charset="2"/>
              <a:buChar char="Ø"/>
            </a:pPr>
            <a:endParaRPr lang="en-US" sz="2200" dirty="0" smtClean="0">
              <a:latin typeface="Times New Roman" pitchFamily="18" charset="0"/>
              <a:cs typeface="Times New Roman" pitchFamily="18" charset="0"/>
            </a:endParaRPr>
          </a:p>
          <a:p>
            <a:pPr marL="285750" indent="-285750">
              <a:buFont typeface="Wingdings" pitchFamily="2" charset="2"/>
              <a:buChar char="Ø"/>
            </a:pPr>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9940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67853"/>
            <a:ext cx="7886700" cy="5037620"/>
          </a:xfrm>
          <a:prstGeom prst="rect">
            <a:avLst/>
          </a:prstGeom>
        </p:spPr>
      </p:pic>
      <p:sp>
        <p:nvSpPr>
          <p:cNvPr id="8" name="TextBox 7"/>
          <p:cNvSpPr txBox="1"/>
          <p:nvPr/>
        </p:nvSpPr>
        <p:spPr>
          <a:xfrm>
            <a:off x="3676650" y="5937504"/>
            <a:ext cx="1676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4278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43841"/>
            <a:ext cx="8839200" cy="507831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81400"/>
            <a:ext cx="5334000" cy="2693671"/>
          </a:xfrm>
          <a:prstGeom prst="rect">
            <a:avLst/>
          </a:prstGeom>
        </p:spPr>
      </p:pic>
    </p:spTree>
    <p:extLst>
      <p:ext uri="{BB962C8B-B14F-4D97-AF65-F5344CB8AC3E}">
        <p14:creationId xmlns:p14="http://schemas.microsoft.com/office/powerpoint/2010/main" val="154973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65828"/>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400" i="1" dirty="0">
                        <a:latin typeface="Cambria Math"/>
                      </a:rPr>
                      <m:t>[</m:t>
                    </m:r>
                    <m:r>
                      <a:rPr lang="en-US" sz="2400" i="1" dirty="0">
                        <a:latin typeface="Cambria Math"/>
                      </a:rPr>
                      <m:t>𝐷𝐼</m:t>
                    </m:r>
                    <m:r>
                      <a:rPr lang="en-US" sz="2400" i="1" dirty="0">
                        <a:latin typeface="Cambria Math"/>
                      </a:rPr>
                      <m:t>] </m:t>
                    </m:r>
                  </m:oMath>
                </a14:m>
                <a:r>
                  <a:rPr lang="en-US" sz="2400" dirty="0">
                    <a:latin typeface="Times New Roman" pitchFamily="18" charset="0"/>
                    <a:cs typeface="Times New Roman" pitchFamily="18" charset="0"/>
                  </a:rPr>
                  <a:t>matrix will remain the same as equation </a:t>
                </a:r>
                <a:r>
                  <a:rPr lang="en-US" sz="2400" dirty="0" smtClean="0">
                    <a:latin typeface="Times New Roman" pitchFamily="18" charset="0"/>
                    <a:cs typeface="Times New Roman" pitchFamily="18" charset="0"/>
                  </a:rPr>
                  <a:t>(200).</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the secondary ideal transformer voltages going from the secondary to the primary are related by:</a:t>
                </a:r>
              </a:p>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endParaRPr lang="en-US" sz="2400" dirty="0" smtClean="0"/>
              </a:p>
              <a:p>
                <a:pPr algn="just"/>
                <a:endParaRPr lang="en-US" sz="2400" dirty="0" smtClean="0"/>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(205)</a:t>
                </a:r>
                <a:endParaRPr lang="en-US" sz="2400" dirty="0">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65828"/>
              </a:xfrm>
              <a:prstGeom prst="rect">
                <a:avLst/>
              </a:prstGeom>
              <a:blipFill rotWithShape="1">
                <a:blip r:embed="rId3"/>
                <a:stretch>
                  <a:fillRect l="-867" t="-1005"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6416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6588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(206)</a:t>
                </a:r>
                <a:endParaRPr lang="en-US" sz="24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65883"/>
              </a:xfrm>
              <a:prstGeom prst="rect">
                <a:avLst/>
              </a:prstGeom>
              <a:blipFill rotWithShape="1">
                <a:blip r:embed="rId3"/>
                <a:stretch>
                  <a:fillRect l="-867" t="-109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5236905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4995791"/>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m:oMathPara>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(207)</a:t>
                </a:r>
                <a:endParaRPr lang="en-US" sz="24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4995791"/>
              </a:xfrm>
              <a:prstGeom prst="rect">
                <a:avLst/>
              </a:prstGeom>
              <a:blipFill rotWithShape="1">
                <a:blip r:embed="rId2"/>
                <a:stretch>
                  <a:fillRect l="-958" r="-27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25946109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5673797"/>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5673797"/>
              </a:xfrm>
              <a:prstGeom prst="rect">
                <a:avLst/>
              </a:prstGeom>
              <a:blipFill rotWithShape="1">
                <a:blip r:embed="rId2"/>
                <a:stretch>
                  <a:fillRect l="-958" r="-17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Tree>
    <p:extLst>
      <p:ext uri="{BB962C8B-B14F-4D97-AF65-F5344CB8AC3E}">
        <p14:creationId xmlns:p14="http://schemas.microsoft.com/office/powerpoint/2010/main" val="30412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Tree>
    <p:extLst>
      <p:ext uri="{BB962C8B-B14F-4D97-AF65-F5344CB8AC3E}">
        <p14:creationId xmlns:p14="http://schemas.microsoft.com/office/powerpoint/2010/main" val="3024372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677656"/>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r>
              <a:rPr lang="en-US" sz="2400" dirty="0" err="1">
                <a:latin typeface="Times New Roman" pitchFamily="18" charset="0"/>
              </a:rPr>
              <a:t>V</a:t>
            </a:r>
            <a:r>
              <a:rPr lang="en-US" sz="2400" baseline="-25000" dirty="0" err="1">
                <a:latin typeface="Times New Roman" pitchFamily="18" charset="0"/>
              </a:rPr>
              <a:t>a</a:t>
            </a:r>
            <a:r>
              <a:rPr lang="en-US" sz="240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a:t>
            </a:r>
            <a:r>
              <a:rPr lang="en-US" sz="2400" dirty="0">
                <a:latin typeface="Times New Roman" pitchFamily="18" charset="0"/>
              </a:rPr>
              <a:t>, and </a:t>
            </a:r>
            <a:r>
              <a:rPr lang="en-US" sz="2400" dirty="0" err="1">
                <a:latin typeface="Times New Roman" pitchFamily="18" charset="0"/>
              </a:rPr>
              <a:t>V</a:t>
            </a:r>
            <a:r>
              <a:rPr lang="en-US" sz="2400" baseline="-25000" dirty="0" err="1">
                <a:latin typeface="Times New Roman" pitchFamily="18" charset="0"/>
              </a:rPr>
              <a:t>c</a:t>
            </a:r>
            <a:r>
              <a:rPr lang="en-US" sz="2400" dirty="0">
                <a:latin typeface="Times New Roman" pitchFamily="18" charset="0"/>
              </a:rPr>
              <a:t> are V</a:t>
            </a:r>
            <a:r>
              <a:rPr lang="en-US" sz="2400" baseline="-25000" dirty="0">
                <a:latin typeface="Times New Roman" pitchFamily="18" charset="0"/>
              </a:rPr>
              <a:t>a1</a:t>
            </a:r>
            <a:r>
              <a:rPr lang="en-US" sz="2400" dirty="0">
                <a:latin typeface="Times New Roman" pitchFamily="18" charset="0"/>
              </a:rPr>
              <a:t>, V</a:t>
            </a:r>
            <a:r>
              <a:rPr lang="en-US" sz="2400" baseline="-25000" dirty="0">
                <a:latin typeface="Times New Roman" pitchFamily="18" charset="0"/>
              </a:rPr>
              <a:t>b1</a:t>
            </a:r>
            <a:r>
              <a:rPr lang="en-US" sz="2400" dirty="0">
                <a:latin typeface="Times New Roman" pitchFamily="18" charset="0"/>
              </a:rPr>
              <a:t>, and V</a:t>
            </a:r>
            <a:r>
              <a:rPr lang="en-US" sz="2400" baseline="-25000" dirty="0">
                <a:latin typeface="Times New Roman" pitchFamily="18" charset="0"/>
              </a:rPr>
              <a:t>c1</a:t>
            </a:r>
            <a:r>
              <a:rPr lang="en-US" sz="2400" dirty="0">
                <a:latin typeface="Times New Roman" pitchFamily="18" charset="0"/>
              </a:rPr>
              <a:t>, respectively. Similarly, the negative-sequence components are V</a:t>
            </a:r>
            <a:r>
              <a:rPr lang="en-US" sz="2400" baseline="-25000" dirty="0">
                <a:latin typeface="Times New Roman" pitchFamily="18" charset="0"/>
              </a:rPr>
              <a:t>a2</a:t>
            </a:r>
            <a:r>
              <a:rPr lang="en-US" sz="2400" dirty="0">
                <a:latin typeface="Times New Roman" pitchFamily="18" charset="0"/>
              </a:rPr>
              <a:t>, V</a:t>
            </a:r>
            <a:r>
              <a:rPr lang="en-US" sz="2400" baseline="-25000" dirty="0">
                <a:latin typeface="Times New Roman" pitchFamily="18" charset="0"/>
              </a:rPr>
              <a:t>b2</a:t>
            </a:r>
            <a:r>
              <a:rPr lang="en-US" sz="2400" dirty="0">
                <a:latin typeface="Times New Roman" pitchFamily="18" charset="0"/>
              </a:rPr>
              <a:t>, and V</a:t>
            </a:r>
            <a:r>
              <a:rPr lang="en-US" sz="2400" baseline="-25000" dirty="0">
                <a:latin typeface="Times New Roman" pitchFamily="18" charset="0"/>
              </a:rPr>
              <a:t>c2</a:t>
            </a:r>
            <a:r>
              <a:rPr lang="en-US" sz="2400" dirty="0">
                <a:latin typeface="Times New Roman" pitchFamily="18" charset="0"/>
              </a:rPr>
              <a:t>, and the zero-sequence components are V</a:t>
            </a:r>
            <a:r>
              <a:rPr lang="en-US" sz="2400" baseline="-25000" dirty="0">
                <a:latin typeface="Times New Roman" pitchFamily="18" charset="0"/>
              </a:rPr>
              <a:t>a0</a:t>
            </a:r>
            <a:r>
              <a:rPr lang="en-US" sz="2400" dirty="0">
                <a:latin typeface="Times New Roman" pitchFamily="18" charset="0"/>
              </a:rPr>
              <a:t>, V</a:t>
            </a:r>
            <a:r>
              <a:rPr lang="en-US" sz="2400" baseline="-25000" dirty="0">
                <a:latin typeface="Times New Roman" pitchFamily="18" charset="0"/>
              </a:rPr>
              <a:t>b0</a:t>
            </a:r>
            <a:r>
              <a:rPr lang="en-US" sz="2400" dirty="0">
                <a:latin typeface="Times New Roman" pitchFamily="18" charset="0"/>
              </a:rPr>
              <a:t>, and V</a:t>
            </a:r>
            <a:r>
              <a:rPr lang="en-US" sz="2400" baseline="-25000" dirty="0">
                <a:latin typeface="Times New Roman" pitchFamily="18" charset="0"/>
              </a:rPr>
              <a:t>c0</a:t>
            </a:r>
            <a:r>
              <a:rPr lang="en-US" sz="2400" dirty="0">
                <a:latin typeface="Times New Roman" pitchFamily="18" charset="0"/>
              </a:rPr>
              <a:t>, respectively </a:t>
            </a: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pSp>
        <p:nvGrpSpPr>
          <p:cNvPr id="5" name="Group 4"/>
          <p:cNvGrpSpPr/>
          <p:nvPr/>
        </p:nvGrpSpPr>
        <p:grpSpPr>
          <a:xfrm>
            <a:off x="76200" y="2920959"/>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Negative-sequence</a:t>
              </a:r>
            </a:p>
            <a:p>
              <a:pPr algn="ctr"/>
              <a:r>
                <a:rPr lang="en-US" sz="1200" i="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31" name="TextBox 30"/>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87311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00164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8418"/>
            <a:ext cx="9144000" cy="3733800"/>
          </a:xfrm>
          <a:prstGeom prst="rect">
            <a:avLst/>
          </a:prstGeom>
        </p:spPr>
      </p:pic>
      <p:sp>
        <p:nvSpPr>
          <p:cNvPr id="5" name="TextBox 4"/>
          <p:cNvSpPr txBox="1"/>
          <p:nvPr/>
        </p:nvSpPr>
        <p:spPr>
          <a:xfrm>
            <a:off x="6248400" y="6396335"/>
            <a:ext cx="3505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6194298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1252" y="1295400"/>
                <a:ext cx="8839200" cy="5262979"/>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(209)</a:t>
                </a:r>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1252" y="1295400"/>
                <a:ext cx="8839200" cy="5262979"/>
              </a:xfrm>
              <a:prstGeom prst="rect">
                <a:avLst/>
              </a:prstGeom>
              <a:blipFill rotWithShape="1">
                <a:blip r:embed="rId2"/>
                <a:stretch>
                  <a:fillRect l="-96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6299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 y="1676400"/>
                <a:ext cx="9153525" cy="406265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r>
                  <a:rPr lang="en-US" sz="2400" dirty="0" smtClean="0">
                    <a:latin typeface="Times New Roman" pitchFamily="18" charset="0"/>
                    <a:cs typeface="Times New Roman" pitchFamily="18" charset="0"/>
                  </a:rPr>
                  <a:t>					(210)</a:t>
                </a:r>
                <a:endParaRPr lang="en-US" sz="24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 y="1676400"/>
                <a:ext cx="9153525" cy="4062651"/>
              </a:xfrm>
              <a:prstGeom prst="rect">
                <a:avLst/>
              </a:prstGeom>
              <a:blipFill rotWithShape="1">
                <a:blip r:embed="rId2"/>
                <a:stretch>
                  <a:fillRect l="-866" t="-1201" r="-1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6712247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81200"/>
                <a:ext cx="9144000" cy="2988832"/>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𝑉𝐿</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(211)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81200"/>
                <a:ext cx="9144000" cy="2988832"/>
              </a:xfrm>
              <a:prstGeom prst="rect">
                <a:avLst/>
              </a:prstGeom>
              <a:blipFill rotWithShape="1">
                <a:blip r:embed="rId2"/>
                <a:stretch>
                  <a:fillRect l="-933" t="-1633" r="-133" b="-38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33856276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mc:AlternateContent xmlns:mc="http://schemas.openxmlformats.org/markup-compatibility/2006" xmlns:a14="http://schemas.microsoft.com/office/drawing/2010/main">
        <mc:Choice Requires="a14">
          <p:sp>
            <p:nvSpPr>
              <p:cNvPr id="5" name="Rectangle 4"/>
              <p:cNvSpPr/>
              <p:nvPr/>
            </p:nvSpPr>
            <p:spPr>
              <a:xfrm>
                <a:off x="0" y="1219200"/>
                <a:ext cx="9144000" cy="5457456"/>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1</m:t>
                                    </m:r>
                                  </m:e>
                                </m:mr>
                              </m:m>
                            </m:e>
                          </m:mr>
                        </m:m>
                      </m:e>
                    </m:d>
                  </m:oMath>
                </a14:m>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oMath>
                </a14:m>
                <a:r>
                  <a:rPr lang="en-US" sz="2400" dirty="0" smtClean="0">
                    <a:latin typeface="Times New Roman" pitchFamily="18" charset="0"/>
                    <a:cs typeface="Times New Roman" pitchFamily="18" charset="0"/>
                  </a:rPr>
                  <a:t>	(212)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219200"/>
                <a:ext cx="9144000" cy="5457456"/>
              </a:xfrm>
              <a:prstGeom prst="rect">
                <a:avLst/>
              </a:prstGeom>
              <a:blipFill rotWithShape="1">
                <a:blip r:embed="rId2"/>
                <a:stretch>
                  <a:fillRect l="-867" t="-894" r="-267"/>
                </a:stretch>
              </a:blipFill>
            </p:spPr>
            <p:txBody>
              <a:bodyPr/>
              <a:lstStyle/>
              <a:p>
                <a:r>
                  <a:rPr lang="en-US">
                    <a:noFill/>
                  </a:rPr>
                  <a:t> </a:t>
                </a:r>
              </a:p>
            </p:txBody>
          </p:sp>
        </mc:Fallback>
      </mc:AlternateContent>
    </p:spTree>
    <p:extLst>
      <p:ext uri="{BB962C8B-B14F-4D97-AF65-F5344CB8AC3E}">
        <p14:creationId xmlns:p14="http://schemas.microsoft.com/office/powerpoint/2010/main" val="22678389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956358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(213)</a:t>
                </a:r>
                <a:endParaRPr lang="en-US" sz="24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oMath>
                </a14:m>
                <a:r>
                  <a:rPr lang="en-US" sz="2400" dirty="0" smtClean="0">
                    <a:latin typeface="Times New Roman" pitchFamily="18" charset="0"/>
                    <a:cs typeface="Times New Roman" pitchFamily="18" charset="0"/>
                  </a:rPr>
                  <a:t>			(214)</a:t>
                </a:r>
                <a:endParaRPr lang="en-US" sz="2400" dirty="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9563580"/>
              </a:xfrm>
              <a:prstGeom prst="rect">
                <a:avLst/>
              </a:prstGeom>
              <a:blipFill rotWithShape="1">
                <a:blip r:embed="rId3"/>
                <a:stretch>
                  <a:fillRect l="-867" t="-63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24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Tree>
    <p:extLst>
      <p:ext uri="{BB962C8B-B14F-4D97-AF65-F5344CB8AC3E}">
        <p14:creationId xmlns:p14="http://schemas.microsoft.com/office/powerpoint/2010/main" val="268550841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572182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305191974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1815052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0" y="732388"/>
            <a:ext cx="9143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400" i="0" dirty="0">
                <a:latin typeface="Times New Roman" pitchFamily="18" charset="0"/>
              </a:rPr>
              <a:t>Since each of the original unbalanced </a:t>
            </a:r>
            <a:r>
              <a:rPr lang="en-US" sz="2400" i="0" dirty="0" err="1">
                <a:latin typeface="Times New Roman" pitchFamily="18" charset="0"/>
              </a:rPr>
              <a:t>phasors</a:t>
            </a:r>
            <a:r>
              <a:rPr lang="en-US" sz="2400" i="0" dirty="0">
                <a:latin typeface="Times New Roman" pitchFamily="18" charset="0"/>
              </a:rPr>
              <a:t> is the sum of its </a:t>
            </a:r>
            <a:endParaRPr lang="en-US" sz="2400" i="0" dirty="0" smtClean="0">
              <a:latin typeface="Times New Roman" pitchFamily="18" charset="0"/>
            </a:endParaRPr>
          </a:p>
          <a:p>
            <a:r>
              <a:rPr lang="en-US" sz="2400" i="0" dirty="0" smtClean="0">
                <a:latin typeface="Times New Roman" pitchFamily="18" charset="0"/>
              </a:rPr>
              <a:t>components, the original </a:t>
            </a:r>
            <a:r>
              <a:rPr lang="en-US" sz="2400" i="0" dirty="0" err="1" smtClean="0">
                <a:latin typeface="Times New Roman" pitchFamily="18" charset="0"/>
              </a:rPr>
              <a:t>phasors</a:t>
            </a:r>
            <a:r>
              <a:rPr lang="en-US" sz="2400" i="0" dirty="0" smtClean="0">
                <a:latin typeface="Times New Roman" pitchFamily="18" charset="0"/>
              </a:rPr>
              <a:t> expressed in terms of their </a:t>
            </a:r>
            <a:br>
              <a:rPr lang="en-US" sz="2400" i="0" dirty="0" smtClean="0">
                <a:latin typeface="Times New Roman" pitchFamily="18" charset="0"/>
              </a:rPr>
            </a:br>
            <a:r>
              <a:rPr lang="en-US" sz="2400" i="0" dirty="0" smtClean="0">
                <a:latin typeface="Times New Roman" pitchFamily="18" charset="0"/>
              </a:rPr>
              <a:t>components are</a:t>
            </a:r>
            <a:endParaRPr lang="en-US" sz="2400" i="0" dirty="0">
              <a:latin typeface="Times New Roman" pitchFamily="18" charset="0"/>
            </a:endParaRPr>
          </a:p>
        </p:txBody>
      </p:sp>
      <p:grpSp>
        <p:nvGrpSpPr>
          <p:cNvPr id="34" name="Group 6"/>
          <p:cNvGrpSpPr>
            <a:grpSpLocks/>
          </p:cNvGrpSpPr>
          <p:nvPr/>
        </p:nvGrpSpPr>
        <p:grpSpPr bwMode="auto">
          <a:xfrm>
            <a:off x="76200" y="3545035"/>
            <a:ext cx="8992237" cy="1330456"/>
            <a:chOff x="138" y="1640"/>
            <a:chExt cx="5296" cy="719"/>
          </a:xfrm>
        </p:grpSpPr>
        <p:sp>
          <p:nvSpPr>
            <p:cNvPr id="36" name="Text Box 4"/>
            <p:cNvSpPr txBox="1">
              <a:spLocks noChangeArrowheads="1"/>
            </p:cNvSpPr>
            <p:nvPr/>
          </p:nvSpPr>
          <p:spPr bwMode="auto">
            <a:xfrm>
              <a:off x="138" y="1640"/>
              <a:ext cx="5296" cy="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The number of unknown quantities can be reduced by expressing </a:t>
              </a:r>
              <a:endParaRPr lang="en-US" sz="2400" i="0" dirty="0" smtClean="0">
                <a:latin typeface="Times New Roman" pitchFamily="18" charset="0"/>
              </a:endParaRPr>
            </a:p>
            <a:p>
              <a:r>
                <a:rPr lang="en-US" sz="2400" i="0" dirty="0" smtClean="0">
                  <a:latin typeface="Times New Roman" pitchFamily="18" charset="0"/>
                </a:rPr>
                <a:t>each </a:t>
              </a:r>
              <a:r>
                <a:rPr lang="en-US" sz="2400" i="0" dirty="0">
                  <a:latin typeface="Times New Roman" pitchFamily="18" charset="0"/>
                </a:rPr>
                <a:t>component of </a:t>
              </a:r>
              <a:r>
                <a:rPr lang="en-US" sz="2400" dirty="0" err="1" smtClean="0">
                  <a:latin typeface="Times New Roman" pitchFamily="18" charset="0"/>
                </a:rPr>
                <a:t>V</a:t>
              </a:r>
              <a:r>
                <a:rPr lang="en-US" sz="2400" baseline="-25000" dirty="0" err="1" smtClean="0">
                  <a:latin typeface="Times New Roman" pitchFamily="18" charset="0"/>
                </a:rPr>
                <a:t>b</a:t>
              </a:r>
              <a:r>
                <a:rPr lang="en-US" sz="2400" i="0" baseline="-25000" dirty="0" smtClean="0">
                  <a:latin typeface="Times New Roman" pitchFamily="18" charset="0"/>
                </a:rPr>
                <a:t> </a:t>
              </a:r>
              <a:r>
                <a:rPr lang="en-US" sz="2400" i="0" dirty="0">
                  <a:latin typeface="Times New Roman" pitchFamily="18" charset="0"/>
                </a:rPr>
                <a:t>and </a:t>
              </a:r>
              <a:r>
                <a:rPr lang="en-US" sz="2400" dirty="0" err="1">
                  <a:latin typeface="Times New Roman" pitchFamily="18" charset="0"/>
                </a:rPr>
                <a:t>V</a:t>
              </a:r>
              <a:r>
                <a:rPr lang="en-US" sz="2400" baseline="-25000" dirty="0" err="1">
                  <a:latin typeface="Times New Roman" pitchFamily="18" charset="0"/>
                </a:rPr>
                <a:t>c</a:t>
              </a:r>
              <a:r>
                <a:rPr lang="en-US" sz="2400" i="0" dirty="0">
                  <a:latin typeface="Times New Roman" pitchFamily="18" charset="0"/>
                </a:rPr>
                <a:t> as the product of </a:t>
              </a:r>
              <a:r>
                <a:rPr lang="en-US" sz="2400" dirty="0" err="1">
                  <a:latin typeface="Times New Roman" pitchFamily="18" charset="0"/>
                </a:rPr>
                <a:t>V</a:t>
              </a:r>
              <a:r>
                <a:rPr lang="en-US" sz="2400" baseline="-25000" dirty="0" err="1">
                  <a:latin typeface="Times New Roman" pitchFamily="18" charset="0"/>
                </a:rPr>
                <a:t>a</a:t>
              </a:r>
              <a:r>
                <a:rPr lang="en-US" sz="24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2599099772"/>
                </p:ext>
              </p:extLst>
            </p:nvPr>
          </p:nvGraphicFramePr>
          <p:xfrm>
            <a:off x="1080" y="2020"/>
            <a:ext cx="800" cy="257"/>
          </p:xfrm>
          <a:graphic>
            <a:graphicData uri="http://schemas.openxmlformats.org/presentationml/2006/ole">
              <mc:AlternateContent xmlns:mc="http://schemas.openxmlformats.org/markup-compatibility/2006">
                <mc:Choice xmlns:v="urn:schemas-microsoft-com:vml" Requires="v">
                  <p:oleObj spid="_x0000_s1059"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1080" y="2020"/>
                          <a:ext cx="800"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692426817"/>
              </p:ext>
            </p:extLst>
          </p:nvPr>
        </p:nvGraphicFramePr>
        <p:xfrm>
          <a:off x="2743200" y="4875490"/>
          <a:ext cx="2973898" cy="1628493"/>
        </p:xfrm>
        <a:graphic>
          <a:graphicData uri="http://schemas.openxmlformats.org/presentationml/2006/ole">
            <mc:AlternateContent xmlns:mc="http://schemas.openxmlformats.org/markup-compatibility/2006">
              <mc:Choice xmlns:v="urn:schemas-microsoft-com:vml" Requires="v">
                <p:oleObj spid="_x0000_s1060"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2743200" y="4875490"/>
                        <a:ext cx="2973898" cy="1628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903066614"/>
              </p:ext>
            </p:extLst>
          </p:nvPr>
        </p:nvGraphicFramePr>
        <p:xfrm>
          <a:off x="2662710" y="1795771"/>
          <a:ext cx="2292981" cy="1389741"/>
        </p:xfrm>
        <a:graphic>
          <a:graphicData uri="http://schemas.openxmlformats.org/presentationml/2006/ole">
            <mc:AlternateContent xmlns:mc="http://schemas.openxmlformats.org/markup-compatibility/2006">
              <mc:Choice xmlns:v="urn:schemas-microsoft-com:vml" Requires="v">
                <p:oleObj spid="_x0000_s1061"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2662710" y="1795771"/>
                        <a:ext cx="2292981" cy="1389741"/>
                      </a:xfrm>
                      <a:prstGeom prst="rect">
                        <a:avLst/>
                      </a:prstGeom>
                      <a:noFill/>
                      <a:ln>
                        <a:noFill/>
                      </a:ln>
                      <a:effectLst/>
                    </p:spPr>
                  </p:pic>
                </p:oleObj>
              </mc:Fallback>
            </mc:AlternateContent>
          </a:graphicData>
        </a:graphic>
      </p:graphicFrame>
      <p:sp>
        <p:nvSpPr>
          <p:cNvPr id="39" name="TextBox 38"/>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5789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Tree>
    <p:extLst>
      <p:ext uri="{BB962C8B-B14F-4D97-AF65-F5344CB8AC3E}">
        <p14:creationId xmlns:p14="http://schemas.microsoft.com/office/powerpoint/2010/main" val="455629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241527575"/>
              </p:ext>
            </p:extLst>
          </p:nvPr>
        </p:nvGraphicFramePr>
        <p:xfrm>
          <a:off x="304800" y="1879600"/>
          <a:ext cx="2578100" cy="1397000"/>
        </p:xfrm>
        <a:graphic>
          <a:graphicData uri="http://schemas.openxmlformats.org/presentationml/2006/ole">
            <mc:AlternateContent xmlns:mc="http://schemas.openxmlformats.org/markup-compatibility/2006">
              <mc:Choice xmlns:v="urn:schemas-microsoft-com:vml" Requires="v">
                <p:oleObj spid="_x0000_s3109"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304800" y="1879600"/>
                        <a:ext cx="25781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330192" y="1062335"/>
            <a:ext cx="5989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0" dirty="0">
                <a:latin typeface="Times New Roman" pitchFamily="18" charset="0"/>
              </a:rPr>
              <a:t>Symmetrical component equations for voltages</a:t>
            </a:r>
          </a:p>
        </p:txBody>
      </p:sp>
      <p:sp>
        <p:nvSpPr>
          <p:cNvPr id="18" name="Text Box 4"/>
          <p:cNvSpPr txBox="1">
            <a:spLocks noChangeArrowheads="1"/>
          </p:cNvSpPr>
          <p:nvPr/>
        </p:nvSpPr>
        <p:spPr bwMode="auto">
          <a:xfrm>
            <a:off x="3009909" y="216303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graphicFrame>
        <p:nvGraphicFramePr>
          <p:cNvPr id="19" name="Object 3"/>
          <p:cNvGraphicFramePr>
            <a:graphicFrameLocks noChangeAspect="1"/>
          </p:cNvGraphicFramePr>
          <p:nvPr>
            <p:extLst>
              <p:ext uri="{D42A27DB-BD31-4B8C-83A1-F6EECF244321}">
                <p14:modId xmlns:p14="http://schemas.microsoft.com/office/powerpoint/2010/main" val="1894492622"/>
              </p:ext>
            </p:extLst>
          </p:nvPr>
        </p:nvGraphicFramePr>
        <p:xfrm>
          <a:off x="4724418" y="1843103"/>
          <a:ext cx="4165600" cy="1346200"/>
        </p:xfrm>
        <a:graphic>
          <a:graphicData uri="http://schemas.openxmlformats.org/presentationml/2006/ole">
            <mc:AlternateContent xmlns:mc="http://schemas.openxmlformats.org/markup-compatibility/2006">
              <mc:Choice xmlns:v="urn:schemas-microsoft-com:vml" Requires="v">
                <p:oleObj spid="_x0000_s3110"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724418" y="1843103"/>
                        <a:ext cx="41656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2"/>
          <p:cNvSpPr>
            <a:spLocks noChangeArrowheads="1"/>
          </p:cNvSpPr>
          <p:nvPr/>
        </p:nvSpPr>
        <p:spPr bwMode="auto">
          <a:xfrm>
            <a:off x="3276609" y="2624696"/>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5"/>
          <p:cNvSpPr txBox="1">
            <a:spLocks noChangeArrowheads="1"/>
          </p:cNvSpPr>
          <p:nvPr/>
        </p:nvSpPr>
        <p:spPr bwMode="auto">
          <a:xfrm>
            <a:off x="1134551" y="3903179"/>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3900387843"/>
              </p:ext>
            </p:extLst>
          </p:nvPr>
        </p:nvGraphicFramePr>
        <p:xfrm>
          <a:off x="2034664" y="4049229"/>
          <a:ext cx="2057400" cy="1346200"/>
        </p:xfrm>
        <a:graphic>
          <a:graphicData uri="http://schemas.openxmlformats.org/presentationml/2006/ole">
            <mc:AlternateContent xmlns:mc="http://schemas.openxmlformats.org/markup-compatibility/2006">
              <mc:Choice xmlns:v="urn:schemas-microsoft-com:vml" Requires="v">
                <p:oleObj spid="_x0000_s3111"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034664" y="4049229"/>
                        <a:ext cx="20574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62747737"/>
              </p:ext>
            </p:extLst>
          </p:nvPr>
        </p:nvGraphicFramePr>
        <p:xfrm>
          <a:off x="4352414" y="4009542"/>
          <a:ext cx="2489200" cy="1346200"/>
        </p:xfrm>
        <a:graphic>
          <a:graphicData uri="http://schemas.openxmlformats.org/presentationml/2006/ole">
            <mc:AlternateContent xmlns:mc="http://schemas.openxmlformats.org/markup-compatibility/2006">
              <mc:Choice xmlns:v="urn:schemas-microsoft-com:vml" Requires="v">
                <p:oleObj spid="_x0000_s3112"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352414" y="4009542"/>
                        <a:ext cx="2489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6530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4097350"/>
              </p:ext>
            </p:extLst>
          </p:nvPr>
        </p:nvGraphicFramePr>
        <p:xfrm>
          <a:off x="2133600" y="1025098"/>
          <a:ext cx="4584700" cy="1346200"/>
        </p:xfrm>
        <a:graphic>
          <a:graphicData uri="http://schemas.openxmlformats.org/presentationml/2006/ole">
            <mc:AlternateContent xmlns:mc="http://schemas.openxmlformats.org/markup-compatibility/2006">
              <mc:Choice xmlns:v="urn:schemas-microsoft-com:vml" Requires="v">
                <p:oleObj spid="_x0000_s4113"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133600" y="1025098"/>
                        <a:ext cx="4584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8467" y="5105400"/>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r>
              <a:rPr lang="en-US" sz="2400" dirty="0" err="1" smtClean="0">
                <a:latin typeface="Times New Roman" pitchFamily="18" charset="0"/>
              </a:rPr>
              <a:t>V</a:t>
            </a:r>
            <a:r>
              <a:rPr lang="en-US" sz="2400" baseline="-25000" dirty="0" err="1" smtClean="0">
                <a:latin typeface="Times New Roman" pitchFamily="18" charset="0"/>
              </a:rPr>
              <a:t>ab</a:t>
            </a:r>
            <a:r>
              <a:rPr lang="en-US" sz="2400" i="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bc</a:t>
            </a:r>
            <a:r>
              <a:rPr lang="en-US" sz="2400" i="0" dirty="0">
                <a:latin typeface="Times New Roman" pitchFamily="18" charset="0"/>
              </a:rPr>
              <a:t>, and </a:t>
            </a:r>
            <a:r>
              <a:rPr lang="en-US" sz="2400" dirty="0" err="1" smtClean="0">
                <a:latin typeface="Times New Roman" pitchFamily="18" charset="0"/>
              </a:rPr>
              <a:t>V</a:t>
            </a:r>
            <a:r>
              <a:rPr lang="en-US" sz="2400" baseline="-25000" dirty="0" err="1" smtClean="0">
                <a:latin typeface="Times New Roman" pitchFamily="18" charset="0"/>
              </a:rPr>
              <a:t>ca</a:t>
            </a:r>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996473269"/>
              </p:ext>
            </p:extLst>
          </p:nvPr>
        </p:nvGraphicFramePr>
        <p:xfrm>
          <a:off x="2705100" y="2527303"/>
          <a:ext cx="2844800" cy="2374900"/>
        </p:xfrm>
        <a:graphic>
          <a:graphicData uri="http://schemas.openxmlformats.org/presentationml/2006/ole">
            <mc:AlternateContent xmlns:mc="http://schemas.openxmlformats.org/markup-compatibility/2006">
              <mc:Choice xmlns:v="urn:schemas-microsoft-com:vml" Requires="v">
                <p:oleObj spid="_x0000_s4114" name="Equation" r:id="rId6" imgW="2844720" imgH="2374560" progId="Equation.DSMT4">
                  <p:embed/>
                </p:oleObj>
              </mc:Choice>
              <mc:Fallback>
                <p:oleObj name="Equation" r:id="rId6" imgW="2844720" imgH="2374560" progId="Equation.DSMT4">
                  <p:embed/>
                  <p:pic>
                    <p:nvPicPr>
                      <p:cNvPr id="0" name="Object 10"/>
                      <p:cNvPicPr>
                        <a:picLocks noChangeAspect="1" noChangeArrowheads="1"/>
                      </p:cNvPicPr>
                      <p:nvPr/>
                    </p:nvPicPr>
                    <p:blipFill>
                      <a:blip r:embed="rId7"/>
                      <a:srcRect/>
                      <a:stretch>
                        <a:fillRect/>
                      </a:stretch>
                    </p:blipFill>
                    <p:spPr bwMode="auto">
                      <a:xfrm>
                        <a:off x="2705100" y="2527303"/>
                        <a:ext cx="28448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599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7708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457200" lvl="4"/>
            <a:endParaRPr lang="en-US" sz="2000"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1. The </a:t>
            </a:r>
            <a:r>
              <a:rPr lang="en-US" sz="2400" b="1" u="sng" dirty="0">
                <a:latin typeface="Times New Roman" pitchFamily="18" charset="0"/>
                <a:cs typeface="Times New Roman" pitchFamily="18" charset="0"/>
              </a:rPr>
              <a:t>Delta-Grounded Wye Step Down Connection</a:t>
            </a: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in a distribution substation serving a four-wire wye feeder </a:t>
            </a:r>
            <a:r>
              <a:rPr lang="en-US" sz="2400" dirty="0" smtClean="0">
                <a:latin typeface="Times New Roman" pitchFamily="18" charset="0"/>
                <a:cs typeface="Times New Roman" pitchFamily="18" charset="0"/>
              </a:rPr>
              <a:t>system.</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application is to provide service to a load that is primarily single-phase, since three single-phase circuits are </a:t>
            </a:r>
            <a:r>
              <a:rPr lang="en-US" sz="24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2. The Ungrounded </a:t>
            </a:r>
            <a:r>
              <a:rPr lang="en-US" sz="2400" b="1" u="sng" dirty="0">
                <a:latin typeface="Times New Roman" pitchFamily="18" charset="0"/>
                <a:cs typeface="Times New Roman" pitchFamily="18" charset="0"/>
              </a:rPr>
              <a:t>Wye </a:t>
            </a:r>
            <a:r>
              <a:rPr lang="en-US" sz="2400" b="1" u="sng" dirty="0" smtClean="0">
                <a:latin typeface="Times New Roman" pitchFamily="18" charset="0"/>
                <a:cs typeface="Times New Roman" pitchFamily="18" charset="0"/>
              </a:rPr>
              <a:t>Delta Connection</a:t>
            </a:r>
            <a:endParaRPr lang="en-US" sz="2400" b="1" u="sng"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a:t>
            </a:r>
            <a:r>
              <a:rPr lang="en-US" sz="24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19132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endParaRPr lang="en-US" sz="1100" dirty="0" smtClean="0"/>
          </a:p>
          <a:p>
            <a:pPr marL="457200" lvl="4"/>
            <a:endParaRPr lang="en-US" sz="2000"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3. The Grounded Wye-Grounded Wye Connection</a:t>
            </a:r>
          </a:p>
          <a:p>
            <a:pPr marL="342900" indent="-342900">
              <a:buFont typeface="Wingdings" pitchFamily="2" charset="2"/>
              <a:buChar char="Ø"/>
            </a:pPr>
            <a:r>
              <a:rPr lang="en-US" sz="2400" dirty="0" smtClean="0">
                <a:latin typeface="Times New Roman" pitchFamily="18" charset="0"/>
                <a:cs typeface="Times New Roman" pitchFamily="18" charset="0"/>
              </a:rPr>
              <a:t>Primarily used to supply single-phase and three-phase loads on four-wire </a:t>
            </a:r>
            <a:r>
              <a:rPr lang="en-US" sz="2400" dirty="0" err="1" smtClean="0">
                <a:latin typeface="Times New Roman" pitchFamily="18" charset="0"/>
                <a:cs typeface="Times New Roman" pitchFamily="18" charset="0"/>
              </a:rPr>
              <a:t>multigrounded</a:t>
            </a:r>
            <a:r>
              <a:rPr lang="en-US" sz="2400" dirty="0" smtClean="0">
                <a:latin typeface="Times New Roman" pitchFamily="18" charset="0"/>
                <a:cs typeface="Times New Roman" pitchFamily="18" charset="0"/>
              </a:rPr>
              <a:t> systems.</a:t>
            </a:r>
          </a:p>
          <a:p>
            <a:pPr lvl="1"/>
            <a:endParaRPr lang="en-US" sz="2400" b="1" u="sng"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4. The </a:t>
            </a:r>
            <a:r>
              <a:rPr lang="en-US" sz="2400" b="1" u="sng" dirty="0">
                <a:latin typeface="Times New Roman" pitchFamily="18" charset="0"/>
                <a:cs typeface="Times New Roman" pitchFamily="18" charset="0"/>
              </a:rPr>
              <a:t>Delta-Delta  </a:t>
            </a:r>
            <a:r>
              <a:rPr lang="en-US" sz="2400" b="1" u="sng" dirty="0" smtClean="0">
                <a:latin typeface="Times New Roman" pitchFamily="18" charset="0"/>
                <a:cs typeface="Times New Roman" pitchFamily="18" charset="0"/>
              </a:rPr>
              <a:t>Connection</a:t>
            </a:r>
          </a:p>
          <a:p>
            <a:pPr marL="342900" indent="-342900">
              <a:buFont typeface="Wingdings" pitchFamily="2" charset="2"/>
              <a:buChar char="Ø"/>
            </a:pPr>
            <a:r>
              <a:rPr lang="en-US" sz="2400" dirty="0">
                <a:latin typeface="Times New Roman" pitchFamily="18" charset="0"/>
                <a:cs typeface="Times New Roman" pitchFamily="18" charset="0"/>
              </a:rPr>
              <a:t>Primarily used </a:t>
            </a:r>
            <a:r>
              <a:rPr lang="en-US" sz="24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5. Open </a:t>
            </a:r>
            <a:r>
              <a:rPr lang="en-US" sz="2400" b="1" u="sng" dirty="0">
                <a:latin typeface="Times New Roman" pitchFamily="18" charset="0"/>
                <a:cs typeface="Times New Roman" pitchFamily="18" charset="0"/>
              </a:rPr>
              <a:t>Wye-Open </a:t>
            </a:r>
            <a:r>
              <a:rPr lang="en-US" sz="2400" b="1" u="sng" dirty="0" smtClean="0">
                <a:latin typeface="Times New Roman" pitchFamily="18" charset="0"/>
                <a:cs typeface="Times New Roman" pitchFamily="18" charset="0"/>
              </a:rPr>
              <a:t>Delta</a:t>
            </a:r>
          </a:p>
          <a:p>
            <a:pPr marL="342900" indent="-342900">
              <a:buFont typeface="Wingdings" pitchFamily="2" charset="2"/>
              <a:buChar char="Ø"/>
            </a:pPr>
            <a:r>
              <a:rPr lang="en-US" sz="24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0938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425204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1244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292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1" y="1358372"/>
            <a:ext cx="8853553" cy="5300246"/>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924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TextBox 4"/>
          <p:cNvSpPr txBox="1"/>
          <p:nvPr/>
        </p:nvSpPr>
        <p:spPr>
          <a:xfrm>
            <a:off x="3429000" y="6216134"/>
            <a:ext cx="187947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591940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520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𝐴𝐵</m:t>
                                  </m:r>
                                </m:sub>
                              </m:sSub>
                            </m:e>
                          </m:mr>
                          <m:mr>
                            <m:e>
                              <m:sSub>
                                <m:sSubPr>
                                  <m:ctrlPr>
                                    <a:rPr lang="en-US" sz="2400" i="1">
                                      <a:latin typeface="Cambria Math"/>
                                    </a:rPr>
                                  </m:ctrlPr>
                                </m:sSubPr>
                                <m:e>
                                  <m:r>
                                    <a:rPr lang="en-US" sz="2400" i="1">
                                      <a:latin typeface="Cambria Math"/>
                                    </a:rPr>
                                    <m:t>𝑉</m:t>
                                  </m:r>
                                </m:e>
                                <m:sub>
                                  <m:r>
                                    <a:rPr lang="en-US" sz="2400" i="1">
                                      <a:latin typeface="Cambria Math"/>
                                    </a:rPr>
                                    <m:t>𝐵𝐶</m:t>
                                  </m:r>
                                </m:sub>
                              </m:sSub>
                            </m:e>
                          </m:mr>
                          <m:mr>
                            <m:e>
                              <m:sSub>
                                <m:sSubPr>
                                  <m:ctrlPr>
                                    <a:rPr lang="en-US" sz="2400" i="1">
                                      <a:latin typeface="Cambria Math"/>
                                    </a:rPr>
                                  </m:ctrlPr>
                                </m:sSubPr>
                                <m:e>
                                  <m:r>
                                    <a:rPr lang="en-US" sz="2400" i="1">
                                      <a:latin typeface="Cambria Math"/>
                                    </a:rPr>
                                    <m:t>𝑉</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(12)</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5201"/>
              </a:xfrm>
              <a:prstGeom prst="rect">
                <a:avLst/>
              </a:prstGeom>
              <a:blipFill rotWithShape="1">
                <a:blip r:embed="rId3"/>
                <a:stretch>
                  <a:fillRect l="-1000" t="-1036"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356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19060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0" lvl="2"/>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a:p>
                <a:pPr marL="0" lvl="2"/>
                <a:r>
                  <a:rPr lang="en-US" sz="2400" dirty="0" smtClean="0"/>
                  <a:t>	</a:t>
                </a:r>
                <a:r>
                  <a:rPr lang="en-US" sz="2400" dirty="0">
                    <a:latin typeface="Times New Roman" pitchFamily="18" charset="0"/>
                    <a:cs typeface="Times New Roman" pitchFamily="18" charset="0"/>
                  </a:rPr>
                  <a:t>where</a:t>
                </a: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190605"/>
              </a:xfrm>
              <a:prstGeom prst="rect">
                <a:avLst/>
              </a:prstGeom>
              <a:blipFill rotWithShape="1">
                <a:blip r:embed="rId3"/>
                <a:stretch>
                  <a:fillRect l="-867" t="-9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14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21599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0854"/>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0854"/>
                <a:ext cx="9144000" cy="461665"/>
              </a:xfrm>
              <a:prstGeom prst="rect">
                <a:avLst/>
              </a:prstGeom>
              <a:blipFill rotWithShape="1">
                <a:blip r:embed="rId3"/>
                <a:stretch>
                  <a:fillRect t="-11842" b="-27632"/>
                </a:stretch>
              </a:blipFill>
            </p:spPr>
            <p:txBody>
              <a:bodyPr/>
              <a:lstStyle/>
              <a:p>
                <a:r>
                  <a:rPr lang="en-US">
                    <a:noFill/>
                  </a:rPr>
                  <a:t> </a:t>
                </a:r>
              </a:p>
            </p:txBody>
          </p:sp>
        </mc:Fallback>
      </mc:AlternateContent>
      <p:grpSp>
        <p:nvGrpSpPr>
          <p:cNvPr id="10" name="Group 9"/>
          <p:cNvGrpSpPr/>
          <p:nvPr/>
        </p:nvGrpSpPr>
        <p:grpSpPr>
          <a:xfrm>
            <a:off x="838200" y="4267200"/>
            <a:ext cx="7236833" cy="2084481"/>
            <a:chOff x="2333991" y="4267200"/>
            <a:chExt cx="4140942" cy="2084481"/>
          </a:xfrm>
        </p:grpSpPr>
        <mc:AlternateContent xmlns:mc="http://schemas.openxmlformats.org/markup-compatibility/2006" xmlns:a14="http://schemas.microsoft.com/office/drawing/2010/main">
          <mc:Choice Requires="a14">
            <p:sp>
              <p:nvSpPr>
                <p:cNvPr id="5" name="Rectangle 4"/>
                <p:cNvSpPr/>
                <p:nvPr/>
              </p:nvSpPr>
              <p:spPr>
                <a:xfrm>
                  <a:off x="3487030" y="4267200"/>
                  <a:ext cx="1800624" cy="2084481"/>
                </a:xfrm>
                <a:prstGeom prst="rect">
                  <a:avLst/>
                </a:prstGeom>
              </p:spPr>
              <p:txBody>
                <a:bodyPr wrap="none">
                  <a:spAutoFit/>
                </a:bodyPr>
                <a:lstStyle/>
                <a:p>
                  <a14:m>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p>
                <a:p>
                  <a:endParaRPr lang="en-US" sz="2400" dirty="0"/>
                </a:p>
                <a:p>
                  <a:r>
                    <a:rPr lang="en-US" sz="2400" dirty="0" smtClean="0"/>
                    <a:t>      </a:t>
                  </a:r>
                  <a14:m>
                    <m:oMath xmlns:m="http://schemas.openxmlformats.org/officeDocument/2006/math">
                      <m:sSub>
                        <m:sSubPr>
                          <m:ctrlPr>
                            <a:rPr lang="en-US" sz="2400" i="1">
                              <a:latin typeface="Cambria Math"/>
                            </a:rPr>
                          </m:ctrlPr>
                        </m:sSubPr>
                        <m:e>
                          <m:r>
                            <a:rPr lang="en-US" sz="2400" b="0" i="1" smtClean="0">
                              <a:latin typeface="Cambria Math"/>
                            </a:rPr>
                            <m:t>𝑎</m:t>
                          </m:r>
                        </m:e>
                        <m:sub>
                          <m:r>
                            <a:rPr lang="en-US" sz="2400" i="1">
                              <a:latin typeface="Cambria Math"/>
                            </a:rPr>
                            <m:t>𝑠</m:t>
                          </m:r>
                        </m:sub>
                      </m:sSub>
                      <m:r>
                        <a:rPr lang="en-US" sz="2400" i="1">
                          <a:latin typeface="Cambria Math"/>
                        </a:rPr>
                        <m:t>=1.0</m:t>
                      </m:r>
                      <m:r>
                        <a:rPr lang="en-US" sz="2400" i="1" smtClean="0">
                          <a:latin typeface="Cambria Math"/>
                        </a:rPr>
                        <m:t>∠</m:t>
                      </m:r>
                      <m:r>
                        <a:rPr lang="en-US" sz="2400" b="0" i="1" smtClean="0">
                          <a:latin typeface="Cambria Math"/>
                        </a:rPr>
                        <m:t> 120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800624" cy="2084481"/>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a:t>
              </a:r>
              <a:endParaRPr lang="en-US" sz="24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42242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762000"/>
                <a:ext cx="9144000" cy="59026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p>
              <a:p>
                <a:pPr marL="0" lvl="2" algn="ct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𝑉𝐿𝑁</m:t>
                                  </m:r>
                                </m:e>
                                <m:sub>
                                  <m:r>
                                    <a:rPr lang="en-US" sz="2400" i="1">
                                      <a:latin typeface="Cambria Math"/>
                                    </a:rPr>
                                    <m:t>0</m:t>
                                  </m:r>
                                </m:sub>
                              </m:sSub>
                            </m:e>
                          </m:mr>
                          <m:mr>
                            <m:e>
                              <m:sSub>
                                <m:sSubPr>
                                  <m:ctrlPr>
                                    <a:rPr lang="en-US" sz="2400" i="1">
                                      <a:latin typeface="Cambria Math"/>
                                    </a:rPr>
                                  </m:ctrlPr>
                                </m:sSubPr>
                                <m:e>
                                  <m:r>
                                    <a:rPr lang="en-US" sz="2400" i="1">
                                      <a:latin typeface="Cambria Math"/>
                                    </a:rPr>
                                    <m:t>𝑉𝐿𝑁</m:t>
                                  </m:r>
                                </m:e>
                                <m:sub>
                                  <m:r>
                                    <a:rPr lang="en-US" sz="2400" i="1">
                                      <a:latin typeface="Cambria Math"/>
                                    </a:rPr>
                                    <m:t>1</m:t>
                                  </m:r>
                                </m:sub>
                              </m:sSub>
                            </m:e>
                          </m:mr>
                          <m:mr>
                            <m:e>
                              <m:sSub>
                                <m:sSubPr>
                                  <m:ctrlPr>
                                    <a:rPr lang="en-US" sz="2400" i="1">
                                      <a:latin typeface="Cambria Math"/>
                                    </a:rPr>
                                  </m:ctrlPr>
                                </m:sSubPr>
                                <m:e>
                                  <m:r>
                                    <a:rPr lang="en-US" sz="2400" i="1">
                                      <a:latin typeface="Cambria Math"/>
                                    </a:rPr>
                                    <m:t>𝑉𝐿𝑁</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sSubSup>
                                <m:sSubSupPr>
                                  <m:ctrlPr>
                                    <a:rPr lang="en-US" sz="2400" i="1">
                                      <a:latin typeface="Cambria Math"/>
                                    </a:rPr>
                                  </m:ctrlPr>
                                </m:sSubSupPr>
                                <m:e>
                                  <m:r>
                                    <a:rPr lang="en-US" sz="2400" i="1">
                                      <a:latin typeface="Cambria Math"/>
                                    </a:rPr>
                                    <m:t>𝑡</m:t>
                                  </m:r>
                                </m:e>
                                <m:sub>
                                  <m:r>
                                    <a:rPr lang="en-US" sz="2400" i="1">
                                      <a:latin typeface="Cambria Math"/>
                                    </a:rPr>
                                    <m:t>𝑠</m:t>
                                  </m:r>
                                </m:sub>
                                <m:sup>
                                  <m:r>
                                    <a:rPr lang="en-US" sz="2400" i="1">
                                      <a:latin typeface="Cambria Math"/>
                                    </a:rPr>
                                    <m:t>∗</m:t>
                                  </m:r>
                                </m:sup>
                              </m:sSubSup>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𝑡</m:t>
                                  </m:r>
                                </m:e>
                                <m:sub>
                                  <m:r>
                                    <a:rPr lang="en-US" sz="2400" i="1">
                                      <a:latin typeface="Cambria Math"/>
                                    </a:rPr>
                                    <m:t>𝑠</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0</m:t>
                                  </m:r>
                                </m:sub>
                              </m:sSub>
                            </m:e>
                          </m:mr>
                          <m:mr>
                            <m:e>
                              <m:sSub>
                                <m:sSubPr>
                                  <m:ctrlPr>
                                    <a:rPr lang="en-US" sz="2400" i="1">
                                      <a:latin typeface="Cambria Math"/>
                                    </a:rPr>
                                  </m:ctrlPr>
                                </m:sSubPr>
                                <m:e>
                                  <m:r>
                                    <a:rPr lang="en-US" sz="2400" i="1">
                                      <a:latin typeface="Cambria Math"/>
                                    </a:rPr>
                                    <m:t>𝑉𝐿𝐿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𝑉𝐿𝐿</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(18)</a:t>
                </a:r>
                <a:endParaRPr lang="en-US" sz="24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r>
                      <a:rPr lang="en-US" sz="2400" i="1">
                        <a:latin typeface="Cambria Math"/>
                      </a:rPr>
                      <m:t>=</m:t>
                    </m:r>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400" dirty="0" smtClean="0">
                    <a:latin typeface="Times New Roman" pitchFamily="18" charset="0"/>
                    <a:cs typeface="Times New Roman" pitchFamily="18" charset="0"/>
                  </a:rPr>
                  <a:t>                </a:t>
                </a:r>
                <a:r>
                  <a:rPr lang="en-US" sz="2400" dirty="0" smtClean="0"/>
                  <a:t>			</a:t>
                </a:r>
                <a:r>
                  <a:rPr lang="en-US" sz="2400" dirty="0" smtClean="0">
                    <a:latin typeface="Times New Roman" pitchFamily="18" charset="0"/>
                    <a:cs typeface="Times New Roman" pitchFamily="18" charset="0"/>
                  </a:rPr>
                  <a:t>(19)</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𝑡</m:t>
                        </m:r>
                      </m:e>
                      <m:sub>
                        <m:r>
                          <a:rPr lang="en-US" sz="2400">
                            <a:latin typeface="Cambria Math"/>
                            <a:cs typeface="Times New Roman" pitchFamily="18" charset="0"/>
                          </a:rPr>
                          <m:t>𝑠</m:t>
                        </m:r>
                      </m:sub>
                    </m:sSub>
                    <m:r>
                      <a:rPr lang="en-US" sz="2400">
                        <a:latin typeface="Cambria Math"/>
                        <a:cs typeface="Times New Roman" pitchFamily="18" charset="0"/>
                      </a:rPr>
                      <m:t>=</m:t>
                    </m:r>
                    <m:f>
                      <m:fPr>
                        <m:ctrlPr>
                          <a:rPr lang="en-US" sz="2400" i="1">
                            <a:latin typeface="Cambria Math"/>
                            <a:cs typeface="Times New Roman" pitchFamily="18" charset="0"/>
                          </a:rPr>
                        </m:ctrlPr>
                      </m:fPr>
                      <m:num>
                        <m:r>
                          <a:rPr lang="en-US" sz="2400">
                            <a:latin typeface="Cambria Math"/>
                            <a:cs typeface="Times New Roman" pitchFamily="18" charset="0"/>
                          </a:rPr>
                          <m:t>1</m:t>
                        </m:r>
                      </m:num>
                      <m:den>
                        <m:rad>
                          <m:radPr>
                            <m:degHide m:val="on"/>
                            <m:ctrlPr>
                              <a:rPr lang="en-US" sz="2400" i="1">
                                <a:latin typeface="Cambria Math"/>
                                <a:cs typeface="Times New Roman" pitchFamily="18" charset="0"/>
                              </a:rPr>
                            </m:ctrlPr>
                          </m:radPr>
                          <m:deg/>
                          <m:e>
                            <m:r>
                              <a:rPr lang="en-US" sz="2400">
                                <a:latin typeface="Cambria Math"/>
                                <a:cs typeface="Times New Roman" pitchFamily="18" charset="0"/>
                              </a:rPr>
                              <m:t>3</m:t>
                            </m:r>
                          </m:e>
                        </m:rad>
                      </m:den>
                    </m:f>
                    <m:r>
                      <a:rPr lang="en-US" sz="2400" i="1" smtClean="0">
                        <a:latin typeface="Cambria Math"/>
                        <a:cs typeface="Times New Roman" pitchFamily="18" charset="0"/>
                      </a:rPr>
                      <m:t>∠</m:t>
                    </m:r>
                    <m:r>
                      <a:rPr lang="en-US" sz="2400" b="0" i="1" smtClean="0">
                        <a:latin typeface="Cambria Math"/>
                        <a:cs typeface="Times New Roman" pitchFamily="18" charset="0"/>
                      </a:rPr>
                      <m:t>30</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0" y="762000"/>
                <a:ext cx="9144000" cy="5902642"/>
              </a:xfrm>
              <a:prstGeom prst="rect">
                <a:avLst/>
              </a:prstGeom>
              <a:blipFill rotWithShape="1">
                <a:blip r:embed="rId3"/>
                <a:stretch>
                  <a:fillRect l="-867" t="-1033" r="-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4364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oMath>
                </a14:m>
                <a:r>
                  <a:rPr lang="en-US" sz="2400" dirty="0"/>
                  <a:t>	</a:t>
                </a:r>
                <a:r>
                  <a:rPr lang="en-US" sz="2400" dirty="0" smtClean="0"/>
                  <a:t>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000" b="1" dirty="0">
                    <a:solidFill>
                      <a:srgbClr val="FF0000"/>
                    </a:solidFill>
                  </a:rPr>
                  <a:t>	</a:t>
                </a:r>
                <a:r>
                  <a:rPr lang="en-US" sz="2400" dirty="0" smtClean="0">
                    <a:latin typeface="Times New Roman" pitchFamily="18" charset="0"/>
                    <a:cs typeface="Times New Roman" pitchFamily="18" charset="0"/>
                  </a:rPr>
                  <a:t>(22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933"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7635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2551" y="631883"/>
                <a:ext cx="9144000" cy="56240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latin typeface="Times New Roman" pitchFamily="18" charset="0"/>
                    <a:cs typeface="Times New Roman" pitchFamily="18" charset="0"/>
                  </a:rPr>
                  <a:t>(23)</a:t>
                </a:r>
              </a:p>
              <a:p>
                <a:pPr marL="0" lvl="1" indent="-457200" algn="ctr"/>
                <a:r>
                  <a:rPr lang="en-US" sz="2400" dirty="0" smtClean="0">
                    <a:latin typeface="Times New Roman" pitchFamily="18" charset="0"/>
                    <a:cs typeface="Times New Roman" pitchFamily="18" charset="0"/>
                  </a:rPr>
                  <a:t>where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r>
                          <a:rPr lang="en-US" sz="2400" i="1">
                            <a:latin typeface="Cambria Math"/>
                          </a:rPr>
                          <m:t>𝑊</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2551" y="631883"/>
                <a:ext cx="9144000" cy="5624040"/>
              </a:xfrm>
              <a:prstGeom prst="rect">
                <a:avLst/>
              </a:prstGeom>
              <a:blipFill rotWithShape="1">
                <a:blip r:embed="rId3"/>
                <a:stretch>
                  <a:fillRect l="-933" t="-1085" r="-4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053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2551" y="631883"/>
                <a:ext cx="9144000" cy="48545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marL="457200" lvl="3"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b="1" dirty="0">
                    <a:solidFill>
                      <a:srgbClr val="FF0000"/>
                    </a:solidFill>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2551" y="631883"/>
                <a:ext cx="9144000" cy="4854599"/>
              </a:xfrm>
              <a:prstGeom prst="rect">
                <a:avLst/>
              </a:prstGeom>
              <a:blipFill rotWithShape="1">
                <a:blip r:embed="rId3"/>
                <a:stretch>
                  <a:fillRect l="-933" t="-1256" b="-201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4432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609600"/>
                <a:ext cx="9144000" cy="419005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457200" lvl="3" algn="ct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ideal secondary voltages as a function of the secondary line-to-ground voltages and the secondary line currents 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(27)</a:t>
                </a:r>
              </a:p>
              <a:p>
                <a:pPr marL="457200" lvl="3"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smtClean="0">
                            <a:solidFill>
                              <a:schemeClr val="tx1"/>
                            </a:solidFill>
                            <a:latin typeface="Cambria Math"/>
                          </a:rPr>
                        </m:ctrlPr>
                      </m:dPr>
                      <m:e>
                        <m:m>
                          <m:mPr>
                            <m:mcs>
                              <m:mc>
                                <m:mcPr>
                                  <m:count m:val="3"/>
                                  <m:mcJc m:val="center"/>
                                </m:mcPr>
                              </m:mc>
                            </m:mcs>
                            <m:ctrlPr>
                              <a:rPr lang="en-US" sz="2400" i="1">
                                <a:solidFill>
                                  <a:schemeClr val="tx1"/>
                                </a:solidFill>
                                <a:latin typeface="Cambria Math"/>
                              </a:rPr>
                            </m:ctrlPr>
                          </m:mPr>
                          <m:mr>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𝑎</m:t>
                                  </m:r>
                                </m:sub>
                              </m:sSub>
                            </m:e>
                            <m:e>
                              <m:r>
                                <a:rPr lang="en-US" sz="2400" b="0" i="1">
                                  <a:solidFill>
                                    <a:schemeClr val="tx1"/>
                                  </a:solidFill>
                                  <a:latin typeface="Cambria Math"/>
                                </a:rPr>
                                <m:t>0</m:t>
                              </m:r>
                            </m:e>
                            <m:e>
                              <m:r>
                                <a:rPr lang="en-US" sz="2400" b="0" i="1">
                                  <a:solidFill>
                                    <a:schemeClr val="tx1"/>
                                  </a:solidFill>
                                  <a:latin typeface="Cambria Math"/>
                                </a:rPr>
                                <m:t>0</m:t>
                              </m:r>
                            </m:e>
                          </m:mr>
                          <m:mr>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𝑏</m:t>
                                  </m:r>
                                </m:sub>
                              </m:sSub>
                            </m:e>
                            <m:e>
                              <m:r>
                                <a:rPr lang="en-US" sz="2400" b="0" i="1">
                                  <a:solidFill>
                                    <a:schemeClr val="tx1"/>
                                  </a:solidFill>
                                  <a:latin typeface="Cambria Math"/>
                                </a:rPr>
                                <m:t>0</m:t>
                              </m:r>
                            </m:e>
                          </m:mr>
                          <m:mr>
                            <m:e>
                              <m:r>
                                <a:rPr lang="en-US" sz="2400" b="0" i="1">
                                  <a:solidFill>
                                    <a:schemeClr val="tx1"/>
                                  </a:solidFill>
                                  <a:latin typeface="Cambria Math"/>
                                </a:rPr>
                                <m:t>0</m:t>
                              </m:r>
                            </m:e>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𝑐</m:t>
                                  </m:r>
                                </m:sub>
                              </m:sSub>
                            </m:e>
                          </m:mr>
                        </m:m>
                      </m:e>
                    </m:d>
                  </m:oMath>
                </a14:m>
                <a:r>
                  <a:rPr lang="en-US" sz="2400" dirty="0" smtClean="0">
                    <a:solidFill>
                      <a:schemeClr val="tx1"/>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28</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0" y="609600"/>
                <a:ext cx="9144000" cy="4190058"/>
              </a:xfrm>
              <a:prstGeom prst="rect">
                <a:avLst/>
              </a:prstGeom>
              <a:blipFill rotWithShape="1">
                <a:blip r:embed="rId3"/>
                <a:stretch>
                  <a:fillRect l="-867" t="-14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4328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mc:Choice xmlns:a14="http://schemas.microsoft.com/office/drawing/2010/main" Requires="a14">
          <p:sp>
            <p:nvSpPr>
              <p:cNvPr id="3" name="TextBox 2"/>
              <p:cNvSpPr txBox="1"/>
              <p:nvPr/>
            </p:nvSpPr>
            <p:spPr>
              <a:xfrm>
                <a:off x="0" y="762000"/>
                <a:ext cx="9144000" cy="48671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Wye Step Down Connection</a:t>
                </a:r>
              </a:p>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endParaRPr lang="en-US" sz="2400" dirty="0" smtClean="0"/>
              </a:p>
              <a:p>
                <a:endParaRPr lang="en-US" sz="2400" dirty="0"/>
              </a:p>
              <a:p>
                <a:pPr lvl="1"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m:t>
                                  </m:r>
                                </m:sub>
                              </m:sSub>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m:t>
                                  </m:r>
                                </m:sub>
                              </m:sSub>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30)</a:t>
                </a:r>
                <a:endParaRPr lang="en-US" sz="24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0" y="762000"/>
                <a:ext cx="9144000" cy="4867166"/>
              </a:xfrm>
              <a:prstGeom prst="rect">
                <a:avLst/>
              </a:prstGeom>
              <a:blipFill rotWithShape="1">
                <a:blip r:embed="rId2"/>
                <a:stretch>
                  <a:fillRect l="-867" t="-1253"/>
                </a:stretch>
              </a:blipFill>
            </p:spPr>
            <p:txBody>
              <a:bodyPr/>
              <a:lstStyle/>
              <a:p>
                <a:r>
                  <a:rPr lang="en-US">
                    <a:noFill/>
                  </a:rPr>
                  <a:t> </a:t>
                </a:r>
              </a:p>
            </p:txBody>
          </p:sp>
        </mc:Fallback>
      </mc:AlternateContent>
    </p:spTree>
    <p:extLst>
      <p:ext uri="{BB962C8B-B14F-4D97-AF65-F5344CB8AC3E}">
        <p14:creationId xmlns:p14="http://schemas.microsoft.com/office/powerpoint/2010/main" val="23599950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762000"/>
                <a:ext cx="9144000" cy="559326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(32)</a:t>
                </a: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(33</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0" y="762000"/>
                <a:ext cx="9144000" cy="5593262"/>
              </a:xfrm>
              <a:prstGeom prst="rect">
                <a:avLst/>
              </a:prstGeom>
              <a:blipFill rotWithShape="1">
                <a:blip r:embed="rId3"/>
                <a:stretch>
                  <a:fillRect l="-867" t="-1089"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7790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38" y="1361420"/>
                <a:ext cx="9134061" cy="4946932"/>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r>
                  <a:rPr lang="en-US" dirty="0" smtClean="0"/>
                  <a:t> </a:t>
                </a: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(34)</a:t>
                </a:r>
              </a:p>
              <a:p>
                <a:pPr marL="0" lvl="2"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b="1" dirty="0">
                    <a:solidFill>
                      <a:srgbClr val="FF0000"/>
                    </a:solidFill>
                  </a:rPr>
                  <a:t>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38" y="1361420"/>
                <a:ext cx="9134061" cy="4946932"/>
              </a:xfrm>
              <a:prstGeom prst="rect">
                <a:avLst/>
              </a:prstGeom>
              <a:blipFill rotWithShape="1">
                <a:blip r:embed="rId2"/>
                <a:stretch>
                  <a:fillRect l="-93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1" y="838200"/>
            <a:ext cx="9143999"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Delta-Grounded Wye Step Down Connection</a:t>
            </a:r>
          </a:p>
        </p:txBody>
      </p:sp>
    </p:spTree>
    <p:extLst>
      <p:ext uri="{BB962C8B-B14F-4D97-AF65-F5344CB8AC3E}">
        <p14:creationId xmlns:p14="http://schemas.microsoft.com/office/powerpoint/2010/main" val="77455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762000"/>
                <a:ext cx="9144000" cy="50518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(37)</a:t>
                </a:r>
              </a:p>
              <a:p>
                <a:pPr marL="0" lvl="2" algn="ctr"/>
                <a:endParaRPr lang="en-US" sz="2400" dirty="0" smtClean="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0" y="762000"/>
                <a:ext cx="9144000" cy="5051832"/>
              </a:xfrm>
              <a:prstGeom prst="rect">
                <a:avLst/>
              </a:prstGeom>
              <a:blipFill rotWithShape="1">
                <a:blip r:embed="rId3"/>
                <a:stretch>
                  <a:fillRect l="-867" t="-1206" b="-18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90232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533400"/>
            <a:ext cx="9144000" cy="258532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4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r>
              <a:rPr lang="en-US" sz="2400" dirty="0" smtClean="0">
                <a:latin typeface="Times New Roman" pitchFamily="18" charset="0"/>
                <a:cs typeface="Times New Roman" pitchFamily="18" charset="0"/>
              </a:rPr>
              <a:t>Figure 5.0 shows the currents of the delta-grounded wye step down connection</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19400"/>
            <a:ext cx="5829300" cy="3880182"/>
          </a:xfrm>
          <a:prstGeom prst="rect">
            <a:avLst/>
          </a:prstGeom>
        </p:spPr>
      </p:pic>
      <p:sp>
        <p:nvSpPr>
          <p:cNvPr id="5" name="TextBox 4"/>
          <p:cNvSpPr txBox="1"/>
          <p:nvPr/>
        </p:nvSpPr>
        <p:spPr>
          <a:xfrm>
            <a:off x="7467600" y="63246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70922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0" y="762000"/>
                <a:ext cx="9144000" cy="640989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Applying Kirchhoff’s Current Law (KCL):</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oMath>
                </a14:m>
                <a:r>
                  <a:rPr lang="en-US" sz="2400" dirty="0" smtClean="0"/>
                  <a:t>     	</a:t>
                </a:r>
                <a:r>
                  <a:rPr lang="en-US" sz="2400" dirty="0" smtClean="0">
                    <a:latin typeface="Times New Roman" pitchFamily="18" charset="0"/>
                    <a:cs typeface="Times New Roman" pitchFamily="18" charset="0"/>
                  </a:rPr>
                  <a:t>(38)</a:t>
                </a:r>
              </a:p>
              <a:p>
                <a:pPr marL="0" lvl="2" algn="ctr"/>
                <a:r>
                  <a:rPr lang="en-US" sz="2400" dirty="0" smtClean="0"/>
                  <a:t> </a:t>
                </a:r>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39)</a:t>
                </a:r>
                <a:endParaRPr lang="en-US" sz="24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delta primary currents to the secondary line currents is given by:</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(40)</a:t>
                </a:r>
                <a:endParaRPr lang="en-US" sz="2400" dirty="0">
                  <a:latin typeface="Times New Roman" pitchFamily="18" charset="0"/>
                  <a:cs typeface="Times New Roman" pitchFamily="18" charset="0"/>
                </a:endParaRPr>
              </a:p>
              <a:p>
                <a:pPr marL="457200" lvl="3"/>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0" lvl="2"/>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0" y="762000"/>
                <a:ext cx="9144000" cy="6409896"/>
              </a:xfrm>
              <a:prstGeom prst="rect">
                <a:avLst/>
              </a:prstGeom>
              <a:blipFill rotWithShape="1">
                <a:blip r:embed="rId3"/>
                <a:stretch>
                  <a:fillRect l="-867" t="-95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876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87243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(42)</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(43)</a:t>
                </a:r>
                <a:endParaRPr lang="en-US" sz="2400" dirty="0">
                  <a:latin typeface="Times New Roman" pitchFamily="18" charset="0"/>
                  <a:cs typeface="Times New Roman" pitchFamily="18" charset="0"/>
                </a:endParaRPr>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(44)</a:t>
                </a: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a:t>
                </a:r>
              </a:p>
              <a:p>
                <a:pPr marL="342900" lvl="2" indent="-342900">
                  <a:buFont typeface="Arial" pitchFamily="34" charset="0"/>
                  <a:buChar char="•"/>
                </a:pPr>
                <a:endParaRPr lang="en-US"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8724311"/>
              </a:xfrm>
              <a:prstGeom prst="rect">
                <a:avLst/>
              </a:prstGeom>
              <a:blipFill rotWithShape="1">
                <a:blip r:embed="rId3"/>
                <a:stretch>
                  <a:fillRect l="-867" t="-69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986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186309"/>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494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710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1319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9099712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8" name="Rectangle 7"/>
          <p:cNvSpPr/>
          <p:nvPr/>
        </p:nvSpPr>
        <p:spPr>
          <a:xfrm>
            <a:off x="0" y="914400"/>
            <a:ext cx="9144000" cy="563231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4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4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400" dirty="0" smtClean="0">
                <a:latin typeface="Times New Roman" pitchFamily="18" charset="0"/>
                <a:cs typeface="Times New Roman" pitchFamily="18" charset="0"/>
              </a:rPr>
              <a:t>motor.</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5170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95410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800" dirty="0" smtClean="0">
              <a:latin typeface="Times New Roman" pitchFamily="18" charset="0"/>
              <a:cs typeface="Times New Roman" pitchFamily="18" charset="0"/>
            </a:endParaRP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94180"/>
            <a:ext cx="7568692" cy="5246132"/>
          </a:xfrm>
          <a:prstGeom prst="rect">
            <a:avLst/>
          </a:prstGeom>
        </p:spPr>
      </p:pic>
      <p:sp>
        <p:nvSpPr>
          <p:cNvPr id="5" name="TextBox 4"/>
          <p:cNvSpPr txBox="1"/>
          <p:nvPr/>
        </p:nvSpPr>
        <p:spPr>
          <a:xfrm>
            <a:off x="6553200" y="6172200"/>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572056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88" y="1272102"/>
            <a:ext cx="89916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grpSp>
        <p:nvGrpSpPr>
          <p:cNvPr id="5" name="Group 4"/>
          <p:cNvGrpSpPr/>
          <p:nvPr/>
        </p:nvGrpSpPr>
        <p:grpSpPr>
          <a:xfrm>
            <a:off x="929780" y="1143000"/>
            <a:ext cx="7017303" cy="2587306"/>
            <a:chOff x="-785569" y="300831"/>
            <a:chExt cx="7876170" cy="292756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9" y="300831"/>
              <a:ext cx="4943264" cy="2927565"/>
            </a:xfrm>
            <a:prstGeom prst="rect">
              <a:avLst/>
            </a:prstGeom>
          </p:spPr>
        </p:pic>
        <p:sp>
          <p:nvSpPr>
            <p:cNvPr id="7" name="TextBox 6"/>
            <p:cNvSpPr txBox="1"/>
            <p:nvPr/>
          </p:nvSpPr>
          <p:spPr>
            <a:xfrm>
              <a:off x="4499801" y="679952"/>
              <a:ext cx="2590800" cy="4488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762000" y="4648200"/>
                <a:ext cx="6934200" cy="1266180"/>
              </a:xfrm>
              <a:prstGeom prst="rect">
                <a:avLst/>
              </a:prstGeom>
            </p:spPr>
            <p:txBody>
              <a:bodyPr wrap="square">
                <a:spAutoFit/>
              </a:bodyPr>
              <a:lstStyle/>
              <a:p>
                <a:pPr marL="0" lvl="3" algn="ctr"/>
                <a:r>
                  <a:rPr lang="en-US"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62000" y="4648200"/>
                <a:ext cx="6934200" cy="12661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90312" y="6071541"/>
                <a:ext cx="7134688" cy="710259"/>
              </a:xfrm>
              <a:prstGeom prst="rect">
                <a:avLst/>
              </a:prstGeom>
            </p:spPr>
            <p:txBody>
              <a:bodyPr wrap="square">
                <a:spAutoFit/>
              </a:bodyPr>
              <a:lstStyle/>
              <a:p>
                <a:pPr marL="0" lvl="3" algn="ctr"/>
                <a:r>
                  <a:rPr lang="en-US" sz="2400" dirty="0">
                    <a:latin typeface="Times New Roman" pitchFamily="18" charset="0"/>
                    <a:cs typeface="Times New Roman" pitchFamily="18" charset="0"/>
                  </a:rPr>
                  <a:t>where</a:t>
                </a:r>
                <a:r>
                  <a:rPr lang="en-US" sz="2400" dirty="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a:t>     </a:t>
                </a:r>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390312" y="6071541"/>
                <a:ext cx="7134688" cy="710259"/>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09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272102"/>
                <a:ext cx="8991600" cy="4867166"/>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(46)</a:t>
                </a:r>
                <a:endParaRPr lang="en-US" sz="2400" dirty="0">
                  <a:latin typeface="Times New Roman" pitchFamily="18" charset="0"/>
                  <a:cs typeface="Times New Roman" pitchFamily="18" charset="0"/>
                </a:endParaRPr>
              </a:p>
              <a:p>
                <a:pPr marL="0" lvl="3" algn="ctr"/>
                <a:endParaRPr lang="en-US" sz="2400" dirty="0"/>
              </a:p>
              <a:p>
                <a:pPr marL="0" lvl="3" algn="ct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𝑏𝑎</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𝑐𝑏</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𝑎𝑐</m:t>
                                  </m:r>
                                </m:sub>
                              </m:sSub>
                            </m:e>
                          </m:mr>
                        </m:m>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mr>
                        </m:m>
                      </m:e>
                    </m:d>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𝐴</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𝐵</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0" lvl="3" algn="ctr">
                  <a:buFont typeface="Arial" pitchFamily="34" charset="0"/>
                  <a:buChar char="•"/>
                </a:pPr>
                <a:endParaRPr lang="en-US" sz="2400" dirty="0"/>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 (48)</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272102"/>
                <a:ext cx="8991600" cy="4867166"/>
              </a:xfrm>
              <a:prstGeom prst="rect">
                <a:avLst/>
              </a:prstGeom>
              <a:blipFill rotWithShape="1">
                <a:blip r:embed="rId2"/>
                <a:stretch>
                  <a:fillRect b="-1880"/>
                </a:stretch>
              </a:blipFill>
            </p:spPr>
            <p:txBody>
              <a:bodyPr/>
              <a:lstStyle/>
              <a:p>
                <a:r>
                  <a:rPr lang="en-US">
                    <a:noFill/>
                  </a:rPr>
                  <a:t> </a:t>
                </a:r>
              </a:p>
            </p:txBody>
          </p:sp>
        </mc:Fallback>
      </mc:AlternateContent>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48088" y="1272102"/>
            <a:ext cx="89916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79725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2871015"/>
                <a:ext cx="8915400" cy="3697615"/>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𝑎𝑐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𝐼𝐷</m:t>
                                  </m:r>
                                </m:e>
                                <m:sub>
                                  <m:r>
                                    <a:rPr lang="en-US" sz="2400" i="1">
                                      <a:latin typeface="Cambria Math"/>
                                    </a:rPr>
                                    <m:t>𝑏𝑎</m:t>
                                  </m:r>
                                </m:sub>
                              </m:sSub>
                            </m:e>
                          </m:mr>
                          <m:mr>
                            <m:e>
                              <m:sSub>
                                <m:sSubPr>
                                  <m:ctrlPr>
                                    <a:rPr lang="en-US" sz="2400" i="1">
                                      <a:latin typeface="Cambria Math"/>
                                    </a:rPr>
                                  </m:ctrlPr>
                                </m:sSubPr>
                                <m:e>
                                  <m:r>
                                    <a:rPr lang="en-US" sz="2400" i="1">
                                      <a:latin typeface="Cambria Math"/>
                                    </a:rPr>
                                    <m:t>𝐼𝐷</m:t>
                                  </m:r>
                                </m:e>
                                <m:sub>
                                  <m:r>
                                    <a:rPr lang="en-US" sz="2400" i="1">
                                      <a:latin typeface="Cambria Math"/>
                                    </a:rPr>
                                    <m:t>𝑐𝑏</m:t>
                                  </m:r>
                                </m:sub>
                              </m:sSub>
                            </m:e>
                          </m:mr>
                          <m:mr>
                            <m:e>
                              <m:sSub>
                                <m:sSubPr>
                                  <m:ctrlPr>
                                    <a:rPr lang="en-US" sz="2400" i="1">
                                      <a:latin typeface="Cambria Math"/>
                                    </a:rPr>
                                  </m:ctrlPr>
                                </m:sSubPr>
                                <m:e>
                                  <m:r>
                                    <a:rPr lang="en-US" sz="2400" i="1">
                                      <a:latin typeface="Cambria Math"/>
                                    </a:rPr>
                                    <m:t>𝐼𝐷</m:t>
                                  </m:r>
                                </m:e>
                                <m:sub>
                                  <m:r>
                                    <a:rPr lang="en-US" sz="2400" i="1">
                                      <a:latin typeface="Cambria Math"/>
                                    </a:rPr>
                                    <m:t>𝑎𝑐</m:t>
                                  </m:r>
                                </m:sub>
                              </m:sSub>
                            </m:e>
                          </m:mr>
                        </m:m>
                      </m:e>
                    </m:d>
                  </m:oMath>
                </a14:m>
                <a:r>
                  <a:rPr lang="en-US" sz="2400" dirty="0" smtClean="0"/>
                  <a:t>     	</a:t>
                </a:r>
                <a:r>
                  <a:rPr lang="en-US" sz="24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(51)</a:t>
                </a:r>
                <a:endParaRPr lang="en-US" sz="24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2871015"/>
                <a:ext cx="8915400" cy="3697615"/>
              </a:xfrm>
              <a:prstGeom prst="rect">
                <a:avLst/>
              </a:prstGeom>
              <a:blipFill rotWithShape="1">
                <a:blip r:embed="rId2"/>
                <a:stretch>
                  <a:fillRect l="-61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465338" y="772180"/>
            <a:ext cx="8229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mc:AlternateContent xmlns:mc="http://schemas.openxmlformats.org/markup-compatibility/2006" xmlns:a14="http://schemas.microsoft.com/office/drawing/2010/main">
        <mc:Choice Requires="a14">
          <p:sp>
            <p:nvSpPr>
              <p:cNvPr id="7" name="TextBox 6"/>
              <p:cNvSpPr txBox="1"/>
              <p:nvPr/>
            </p:nvSpPr>
            <p:spPr>
              <a:xfrm>
                <a:off x="76200" y="1724561"/>
                <a:ext cx="90678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pPr marL="457200" lvl="4"/>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6200" y="1724561"/>
                <a:ext cx="9067800" cy="1384995"/>
              </a:xfrm>
              <a:prstGeom prst="rect">
                <a:avLst/>
              </a:prstGeom>
              <a:blipFill rotWithShape="1">
                <a:blip r:embed="rId3"/>
                <a:stretch>
                  <a:fillRect l="-941" t="-3524"/>
                </a:stretch>
              </a:blipFill>
            </p:spPr>
            <p:txBody>
              <a:bodyPr/>
              <a:lstStyle/>
              <a:p>
                <a:r>
                  <a:rPr lang="en-US">
                    <a:noFill/>
                  </a:rPr>
                  <a:t> </a:t>
                </a:r>
              </a:p>
            </p:txBody>
          </p:sp>
        </mc:Fallback>
      </mc:AlternateContent>
    </p:spTree>
    <p:extLst>
      <p:ext uri="{BB962C8B-B14F-4D97-AF65-F5344CB8AC3E}">
        <p14:creationId xmlns:p14="http://schemas.microsoft.com/office/powerpoint/2010/main" val="9861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4519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000" dirty="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457200" lvl="4" algn="ctr"/>
                <a:endParaRPr lang="en-US" sz="2400" i="1" dirty="0" smtClean="0">
                  <a:latin typeface="Cambria Math"/>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(53)</a:t>
                </a:r>
                <a:endParaRPr lang="en-US" sz="24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451942"/>
              </a:xfrm>
              <a:prstGeom prst="rect">
                <a:avLst/>
              </a:prstGeom>
              <a:blipFill rotWithShape="1">
                <a:blip r:embed="rId3"/>
                <a:stretch>
                  <a:fillRect l="-867" t="-111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7090295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9469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(54)</a:t>
                </a:r>
              </a:p>
              <a:p>
                <a:pPr marL="0" lvl="2" algn="ctr"/>
                <a:endParaRPr lang="en-US" sz="2400" dirty="0"/>
              </a:p>
              <a:p>
                <a:pPr marL="0" lvl="2" algn="ct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946932"/>
              </a:xfrm>
              <a:prstGeom prst="rect">
                <a:avLst/>
              </a:prstGeom>
              <a:blipFill rotWithShape="1">
                <a:blip r:embed="rId3"/>
                <a:stretch>
                  <a:fillRect l="-867" t="-12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082898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600200"/>
                <a:ext cx="8839200" cy="3389839"/>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𝐷𝑌</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a:p>
                <a:pPr marL="800100" lvl="3" indent="-342900"/>
                <a:endParaRPr lang="en-US" sz="2400" dirty="0"/>
              </a:p>
              <a:p>
                <a:pPr marL="0" lvl="3"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𝐷𝑌</m:t>
                        </m:r>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(57)</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2400" y="1600200"/>
                <a:ext cx="8839200" cy="3389839"/>
              </a:xfrm>
              <a:prstGeom prst="rect">
                <a:avLst/>
              </a:prstGeom>
              <a:blipFill rotWithShape="1">
                <a:blip r:embed="rId2"/>
                <a:stretch>
                  <a:fillRect l="-897" t="-161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915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p:spTree>
    <p:extLst>
      <p:ext uri="{BB962C8B-B14F-4D97-AF65-F5344CB8AC3E}">
        <p14:creationId xmlns:p14="http://schemas.microsoft.com/office/powerpoint/2010/main" val="3618322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339650"/>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94614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1697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a:p>
                <a:pPr marL="457200" lvl="4"/>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16977"/>
              </a:xfrm>
              <a:prstGeom prst="rect">
                <a:avLst/>
              </a:prstGeom>
              <a:blipFill rotWithShape="1">
                <a:blip r:embed="rId3"/>
                <a:stretch>
                  <a:fillRect l="-867" t="-1048"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5005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6565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p>
              <a:p>
                <a:pPr marL="0" lvl="3">
                  <a:buFont typeface="Arial" pitchFamily="34" charset="0"/>
                  <a:buChar char="•"/>
                </a:pPr>
                <a:endParaRPr lang="en-US" sz="2400" dirty="0" smtClean="0"/>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e>
                      <m:sup>
                        <m:r>
                          <a:rPr lang="en-US" sz="2400" i="1">
                            <a:latin typeface="Cambria Math"/>
                          </a:rPr>
                          <m:t>−1</m:t>
                        </m:r>
                      </m:sup>
                    </m:sSup>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−2</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59)</a:t>
                </a:r>
                <a:endParaRPr lang="en-US" sz="2400" dirty="0">
                  <a:latin typeface="Times New Roman" pitchFamily="18" charset="0"/>
                  <a:cs typeface="Times New Roman" pitchFamily="18" charset="0"/>
                </a:endParaRP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r>
                          <a:rPr lang="en-US" sz="2400" i="1">
                            <a:latin typeface="Cambria Math"/>
                          </a:rPr>
                          <m:t>0</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m:t>
                            </m:r>
                            <m:r>
                              <a:rPr lang="en-US" sz="2400" i="1">
                                <a:latin typeface="Cambria Math"/>
                              </a:rPr>
                              <m:t>0</m:t>
                            </m:r>
                          </m:sub>
                        </m:sSub>
                      </m:e>
                    </m:d>
                  </m:oMath>
                </a14:m>
                <a:r>
                  <a:rPr lang="en-US" sz="2400" dirty="0" smtClean="0"/>
                  <a:t>	     	 				</a:t>
                </a:r>
                <a:r>
                  <a:rPr lang="en-US" sz="2400" dirty="0" smtClean="0">
                    <a:latin typeface="Times New Roman" pitchFamily="18" charset="0"/>
                    <a:cs typeface="Times New Roman" pitchFamily="18" charset="0"/>
                  </a:rPr>
                  <a:t>(60)</a:t>
                </a:r>
                <a:endParaRPr lang="en-US" sz="2400" dirty="0">
                  <a:latin typeface="Times New Roman" pitchFamily="18" charset="0"/>
                  <a:cs typeface="Times New Roman" pitchFamily="18" charset="0"/>
                </a:endParaRPr>
              </a:p>
              <a:p>
                <a:pPr marL="0" lvl="3" algn="ctr"/>
                <a:endParaRPr lang="en-US" b="1" dirty="0" smtClean="0">
                  <a:solidFill>
                    <a:srgbClr val="FF0000"/>
                  </a:solidFill>
                </a:endParaRPr>
              </a:p>
              <a:p>
                <a:pPr marL="0" lvl="3">
                  <a:buFont typeface="Arial" pitchFamily="34" charset="0"/>
                  <a:buChar char="•"/>
                </a:pP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656566"/>
              </a:xfrm>
              <a:prstGeom prst="rect">
                <a:avLst/>
              </a:prstGeom>
              <a:blipFill rotWithShape="1">
                <a:blip r:embed="rId3"/>
                <a:stretch>
                  <a:fillRect l="-867" t="-91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92211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52749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r>
                  <a:rPr lang="en-US" sz="2400" dirty="0" smtClean="0">
                    <a:latin typeface="Times New Roman" pitchFamily="18" charset="0"/>
                    <a:cs typeface="Times New Roman" pitchFamily="18" charset="0"/>
                  </a:rPr>
                  <a:t>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(61)</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5274970"/>
              </a:xfrm>
              <a:prstGeom prst="rect">
                <a:avLst/>
              </a:prstGeom>
              <a:blipFill rotWithShape="1">
                <a:blip r:embed="rId3"/>
                <a:stretch>
                  <a:fillRect l="-867" t="-11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9628863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480073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(63)</a:t>
                </a:r>
              </a:p>
              <a:p>
                <a:pPr marL="0" lvl="3" algn="ctr"/>
                <a:endParaRPr lang="en-US" sz="2400" dirty="0">
                  <a:latin typeface="Times New Roman" pitchFamily="18" charset="0"/>
                  <a:cs typeface="Times New Roman" pitchFamily="18" charset="0"/>
                </a:endParaRPr>
              </a:p>
              <a:p>
                <a:pPr marL="0" lvl="3"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𝑇</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dirty="0" smtClean="0">
                    <a:latin typeface="Times New Roman" pitchFamily="18" charset="0"/>
                    <a:cs typeface="Times New Roman" pitchFamily="18" charset="0"/>
                  </a:rPr>
                  <a:t>     (64)</a:t>
                </a:r>
                <a:endParaRPr lang="en-US" sz="24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4800738"/>
              </a:xfrm>
              <a:prstGeom prst="rect">
                <a:avLst/>
              </a:prstGeom>
              <a:blipFill rotWithShape="1">
                <a:blip r:embed="rId3"/>
                <a:stretch>
                  <a:fillRect l="-867" t="-126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0925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7246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r>
                  <a:rPr lang="en-US" sz="2000" dirty="0" smtClean="0"/>
                  <a:t>    </a:t>
                </a:r>
              </a:p>
              <a:p>
                <a:pPr marL="0" lvl="3"/>
                <a:endParaRPr lang="en-US" sz="2000" dirty="0" smtClean="0"/>
              </a:p>
              <a:p>
                <a:pPr marL="342900" lvl="3" indent="-342900">
                  <a:buFont typeface="Wingdings" pitchFamily="2" charset="2"/>
                  <a:buChar char="Ø"/>
                </a:pPr>
                <a:r>
                  <a:rPr lang="en-US" sz="2000" dirty="0" smtClean="0"/>
                  <a:t> </a:t>
                </a: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(65)</a:t>
                </a:r>
              </a:p>
              <a:p>
                <a:pPr marL="0" lvl="3"/>
                <a:endParaRPr lang="en-US" sz="2400" dirty="0" smtClean="0">
                  <a:latin typeface="Times New Roman" pitchFamily="18" charset="0"/>
                  <a:cs typeface="Times New Roman" pitchFamily="18" charset="0"/>
                </a:endParaRPr>
              </a:p>
              <a:p>
                <a:pPr marL="457200" lvl="4"/>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sz="2400" dirty="0" smtClean="0"/>
                  <a:t>	</a:t>
                </a:r>
                <a:r>
                  <a:rPr lang="en-US" sz="2400" dirty="0" smtClean="0">
                    <a:latin typeface="Times New Roman" pitchFamily="18" charset="0"/>
                    <a:cs typeface="Times New Roman" pitchFamily="18" charset="0"/>
                  </a:rPr>
                  <a:t>(66)</a:t>
                </a:r>
                <a:endParaRPr lang="en-US" sz="24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724644"/>
              </a:xfrm>
              <a:prstGeom prst="rect">
                <a:avLst/>
              </a:prstGeom>
              <a:blipFill rotWithShape="1">
                <a:blip r:embed="rId3"/>
                <a:stretch>
                  <a:fillRect l="-867" t="-106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5279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900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(67)</a:t>
                </a:r>
              </a:p>
              <a:p>
                <a:pPr marL="457200" lvl="4" algn="ctr"/>
                <a:endParaRPr lang="en-US" sz="2400" dirty="0" smtClean="0"/>
              </a:p>
              <a:p>
                <a:pPr marL="457200" lvl="4"/>
                <a:endParaRPr lang="en-US" sz="2400" dirty="0"/>
              </a:p>
              <a:p>
                <a:pPr marL="457200" lvl="4"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68)</a:t>
                </a:r>
                <a:endParaRPr lang="en-US" sz="2400" dirty="0">
                  <a:latin typeface="Times New Roman" pitchFamily="18" charset="0"/>
                  <a:cs typeface="Times New Roman" pitchFamily="18" charset="0"/>
                </a:endParaRPr>
              </a:p>
              <a:p>
                <a:pPr marL="457200" lvl="4" algn="ctr"/>
                <a:endParaRPr lang="en-US" sz="2400" dirty="0"/>
              </a:p>
              <a:p>
                <a:pPr marL="457200" lvl="4"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9004"/>
              </a:xfrm>
              <a:prstGeom prst="rect">
                <a:avLst/>
              </a:prstGeom>
              <a:blipFill rotWithShape="1">
                <a:blip r:embed="rId3"/>
                <a:stretch>
                  <a:fillRect l="-867" t="-115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667006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p:sp>
        <p:nvSpPr>
          <p:cNvPr id="4" name="Rectangle 3"/>
          <p:cNvSpPr/>
          <p:nvPr/>
        </p:nvSpPr>
        <p:spPr>
          <a:xfrm>
            <a:off x="76200" y="1295400"/>
            <a:ext cx="8991600" cy="2677656"/>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800100" lvl="4"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3400" y="4491335"/>
                <a:ext cx="8534400" cy="461665"/>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4491335"/>
                <a:ext cx="8534400" cy="461665"/>
              </a:xfrm>
              <a:prstGeom prst="rect">
                <a:avLst/>
              </a:prstGeom>
              <a:blipFill rotWithShape="1">
                <a:blip r:embed="rId2"/>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394313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0" y="1752597"/>
                <a:ext cx="9067800" cy="1068947"/>
              </a:xfrm>
              <a:prstGeom prst="rect">
                <a:avLst/>
              </a:prstGeom>
            </p:spPr>
            <p:txBody>
              <a:bodyPr wrap="square">
                <a:spAutoFit/>
              </a:bodyPr>
              <a:lstStyle/>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(71)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1752597"/>
                <a:ext cx="9067800" cy="1068947"/>
              </a:xfrm>
              <a:prstGeom prst="rect">
                <a:avLst/>
              </a:prstGeom>
              <a:blipFill rotWithShape="1">
                <a:blip r:embed="rId2"/>
                <a:stretch>
                  <a:fillRect l="-1008" r="-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23741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m:oMathPara>
                </a14:m>
                <a:endParaRPr lang="en-US" sz="2400" i="1" dirty="0" smtClean="0">
                  <a:latin typeface="Cambria Math"/>
                </a:endParaRPr>
              </a:p>
              <a:p>
                <a:endParaRPr lang="en-US" sz="2400" i="1" dirty="0" smtClean="0">
                  <a:latin typeface="Cambria Math"/>
                </a:endParaRPr>
              </a:p>
              <a:p>
                <a:r>
                  <a:rPr lang="en-US" sz="2400" dirty="0" smtClean="0"/>
                  <a:t>		</a:t>
                </a:r>
                <a14:m>
                  <m:oMath xmlns:m="http://schemas.openxmlformats.org/officeDocument/2006/math">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9</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𝑏𝑐</m:t>
                                  </m:r>
                                </m:sub>
                              </m:sSub>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(72)</a:t>
                </a:r>
                <a:r>
                  <a:rPr lang="en-US" sz="2400" dirty="0" smtClean="0"/>
                  <a:t>							</a:t>
                </a:r>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2374176"/>
              </a:xfrm>
              <a:prstGeom prst="rect">
                <a:avLst/>
              </a:prstGeom>
              <a:blipFill rotWithShape="1">
                <a:blip r:embed="rId3"/>
                <a:stretch>
                  <a:fillRect r="-874"/>
                </a:stretch>
              </a:blipFill>
            </p:spPr>
            <p:txBody>
              <a:bodyPr/>
              <a:lstStyle/>
              <a:p>
                <a:r>
                  <a:rPr lang="en-US">
                    <a:noFill/>
                  </a:rPr>
                  <a:t> </a:t>
                </a:r>
              </a:p>
            </p:txBody>
          </p:sp>
        </mc:Fallback>
      </mc:AlternateContent>
    </p:spTree>
    <p:extLst>
      <p:ext uri="{BB962C8B-B14F-4D97-AF65-F5344CB8AC3E}">
        <p14:creationId xmlns:p14="http://schemas.microsoft.com/office/powerpoint/2010/main" val="6928010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4893657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8931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0" y="2697107"/>
            <a:ext cx="9144000" cy="2308324"/>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6350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3" name="TextBox 2"/>
          <p:cNvSpPr txBox="1"/>
          <p:nvPr/>
        </p:nvSpPr>
        <p:spPr>
          <a:xfrm>
            <a:off x="152400" y="762000"/>
            <a:ext cx="3200400" cy="1754326"/>
          </a:xfrm>
          <a:prstGeom prst="rect">
            <a:avLst/>
          </a:prstGeom>
          <a:noFill/>
        </p:spPr>
        <p:txBody>
          <a:bodyPr wrap="square" rtlCol="0">
            <a:spAutoFit/>
          </a:bodyPr>
          <a:lstStyle/>
          <a:p>
            <a:pPr marL="0" lvl="2"/>
            <a:endParaRPr lang="en-US" b="1" dirty="0">
              <a:solidFill>
                <a:srgbClr val="FF0000"/>
              </a:solidFill>
            </a:endParaRPr>
          </a:p>
          <a:p>
            <a:pPr marL="0" lvl="2"/>
            <a:endParaRPr lang="en-US" b="1" dirty="0" smtClean="0">
              <a:solidFill>
                <a:srgbClr val="FF0000"/>
              </a:solidFill>
            </a:endParaRPr>
          </a:p>
          <a:p>
            <a:pPr marL="0" lvl="2"/>
            <a:r>
              <a:rPr lang="en-US" sz="2400" b="1"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40" y="1011495"/>
            <a:ext cx="5833960" cy="287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3238500" cy="3083416"/>
          </a:xfrm>
          <a:prstGeom prst="rect">
            <a:avLst/>
          </a:prstGeom>
        </p:spPr>
      </p:pic>
      <p:sp>
        <p:nvSpPr>
          <p:cNvPr id="7" name="TextBox 6"/>
          <p:cNvSpPr txBox="1"/>
          <p:nvPr/>
        </p:nvSpPr>
        <p:spPr>
          <a:xfrm>
            <a:off x="4267200" y="5349380"/>
            <a:ext cx="4648200" cy="1200329"/>
          </a:xfrm>
          <a:prstGeom prst="rect">
            <a:avLst/>
          </a:prstGeom>
          <a:noFill/>
        </p:spPr>
        <p:txBody>
          <a:bodyPr wrap="square" rtlCol="0">
            <a:spAutoFit/>
          </a:bodyPr>
          <a:lstStyle/>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Tree>
    <p:extLst>
      <p:ext uri="{BB962C8B-B14F-4D97-AF65-F5344CB8AC3E}">
        <p14:creationId xmlns:p14="http://schemas.microsoft.com/office/powerpoint/2010/main" val="7809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0464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318747"/>
            <a:ext cx="8229601" cy="5286261"/>
          </a:xfrm>
          <a:prstGeom prst="rect">
            <a:avLst/>
          </a:prstGeom>
        </p:spPr>
      </p:pic>
      <p:sp>
        <p:nvSpPr>
          <p:cNvPr id="8" name="TextBox 7"/>
          <p:cNvSpPr txBox="1"/>
          <p:nvPr/>
        </p:nvSpPr>
        <p:spPr>
          <a:xfrm>
            <a:off x="3390899" y="6143342"/>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4007730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05548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(73)</a:t>
                </a:r>
              </a:p>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055487"/>
              </a:xfrm>
              <a:prstGeom prst="rect">
                <a:avLst/>
              </a:prstGeom>
              <a:blipFill rotWithShape="1">
                <a:blip r:embed="rId3"/>
                <a:stretch>
                  <a:fillRect l="-867" t="-120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205995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60583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(75)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dirty="0"/>
                  <a:t>		</a:t>
                </a:r>
                <a:r>
                  <a:rPr lang="en-US"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b="1" i="1" dirty="0" smtClean="0">
                    <a:solidFill>
                      <a:srgbClr val="FF0000"/>
                    </a:solidFill>
                  </a:rPr>
                  <a:t>	</a:t>
                </a:r>
                <a:r>
                  <a:rPr lang="en-US" sz="2400" dirty="0" smtClean="0">
                    <a:latin typeface="Times New Roman" pitchFamily="18" charset="0"/>
                    <a:cs typeface="Times New Roman" pitchFamily="18" charset="0"/>
                  </a:rPr>
                  <a:t>(77)</a:t>
                </a:r>
                <a:endParaRPr lang="en-US" sz="24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605830"/>
              </a:xfrm>
              <a:prstGeom prst="rect">
                <a:avLst/>
              </a:prstGeom>
              <a:blipFill rotWithShape="1">
                <a:blip r:embed="rId3"/>
                <a:stretch>
                  <a:fillRect l="-867" t="-1088"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1647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80990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(78)</a:t>
                </a:r>
              </a:p>
              <a:p>
                <a:pPr marL="0" lvl="2" algn="ctr"/>
                <a:endParaRPr lang="en-US" sz="2400" dirty="0"/>
              </a:p>
              <a:p>
                <a:pPr marL="0" lvl="2" algn="ctr"/>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𝑏</m:t>
                            </m:r>
                          </m:e>
                          <m:sub>
                            <m:r>
                              <a:rPr lang="en-US" sz="2400">
                                <a:latin typeface="Cambria Math"/>
                                <a:cs typeface="Times New Roman" pitchFamily="18" charset="0"/>
                              </a:rPr>
                              <m:t>𝑡</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r>
                          <a:rPr lang="en-US" sz="2400">
                            <a:latin typeface="Cambria Math"/>
                            <a:cs typeface="Times New Roman" pitchFamily="18" charset="0"/>
                          </a:rPr>
                          <m:t>𝐴𝑉</m:t>
                        </m:r>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𝑍𝑡</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𝑎</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𝑡</m:t>
                                  </m:r>
                                </m:e>
                                <m:sub>
                                  <m:r>
                                    <a:rPr lang="en-US" sz="2400">
                                      <a:latin typeface="Cambria Math"/>
                                      <a:cs typeface="Times New Roman" pitchFamily="18" charset="0"/>
                                    </a:rPr>
                                    <m:t>𝑏</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(79)</a:t>
                </a:r>
                <a:endParaRPr lang="en-US" sz="24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809906"/>
              </a:xfrm>
              <a:prstGeom prst="rect">
                <a:avLst/>
              </a:prstGeom>
              <a:blipFill rotWithShape="1">
                <a:blip r:embed="rId3"/>
                <a:stretch>
                  <a:fillRect l="-867" t="-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004893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85800"/>
            <a:ext cx="9144000" cy="181588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2590800"/>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t> </a:t>
                </a:r>
                <a:r>
                  <a:rPr lang="en-US" sz="2400" dirty="0" smtClean="0"/>
                  <a:t>           			</a:t>
                </a:r>
                <a:r>
                  <a:rPr lang="en-US" sz="2400" dirty="0" smtClean="0">
                    <a:latin typeface="Times New Roman" pitchFamily="18" charset="0"/>
                    <a:cs typeface="Times New Roman" pitchFamily="18" charset="0"/>
                  </a:rPr>
                  <a:t>(80)</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590800"/>
                <a:ext cx="9144000" cy="461665"/>
              </a:xfrm>
              <a:prstGeom prst="rect">
                <a:avLst/>
              </a:prstGeom>
              <a:blipFill rotWithShape="1">
                <a:blip r:embed="rId3"/>
                <a:stretch>
                  <a:fillRect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052465"/>
                <a:ext cx="9144000" cy="1906163"/>
              </a:xfrm>
              <a:prstGeom prst="rect">
                <a:avLst/>
              </a:prstGeom>
            </p:spPr>
            <p:txBody>
              <a:bodyPr wrap="square">
                <a:spAutoFit/>
              </a:bodyPr>
              <a:lstStyle/>
              <a:p>
                <a:pPr algn="ctr"/>
                <a:r>
                  <a:rPr lang="en-US" sz="2400" dirty="0">
                    <a:latin typeface="Times New Roman" pitchFamily="18" charset="0"/>
                    <a:cs typeface="Times New Roman" pitchFamily="18" charset="0"/>
                  </a:rPr>
                  <a:t>where</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052465"/>
                <a:ext cx="9144000" cy="19061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4958628"/>
                <a:ext cx="91440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0" y="4958628"/>
                <a:ext cx="9144000" cy="1754326"/>
              </a:xfrm>
              <a:prstGeom prst="rect">
                <a:avLst/>
              </a:prstGeom>
              <a:blipFill rotWithShape="1">
                <a:blip r:embed="rId5"/>
                <a:stretch>
                  <a:fillRect l="-867" t="-2778"/>
                </a:stretch>
              </a:blipFill>
            </p:spPr>
            <p:txBody>
              <a:bodyPr/>
              <a:lstStyle/>
              <a:p>
                <a:r>
                  <a:rPr lang="en-US">
                    <a:noFill/>
                  </a:rPr>
                  <a:t> </a:t>
                </a:r>
              </a:p>
            </p:txBody>
          </p:sp>
        </mc:Fallback>
      </mc:AlternateContent>
    </p:spTree>
    <p:extLst>
      <p:ext uri="{BB962C8B-B14F-4D97-AF65-F5344CB8AC3E}">
        <p14:creationId xmlns:p14="http://schemas.microsoft.com/office/powerpoint/2010/main" val="18920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646331"/>
            <a:ext cx="9067800" cy="523220"/>
          </a:xfrm>
          <a:prstGeom prst="rect">
            <a:avLst/>
          </a:prstGeom>
        </p:spPr>
        <p:txBody>
          <a:bodyPr wrap="square">
            <a:spAutoFit/>
          </a:bodyPr>
          <a:lstStyle/>
          <a:p>
            <a:pPr marL="457200" lvl="4" algn="ctr"/>
            <a:r>
              <a:rPr lang="en-US" sz="2800" dirty="0">
                <a:latin typeface="Times New Roman" pitchFamily="18" charset="0"/>
                <a:cs typeface="Times New Roman" pitchFamily="18" charset="0"/>
              </a:rPr>
              <a:t>The Grounded Wye-Grounded Wye Connection</a:t>
            </a:r>
          </a:p>
        </p:txBody>
      </p:sp>
      <mc:AlternateContent xmlns:mc="http://schemas.openxmlformats.org/markup-compatibility/2006" xmlns:a14="http://schemas.microsoft.com/office/drawing/2010/main">
        <mc:Choice Requires="a14">
          <p:sp>
            <p:nvSpPr>
              <p:cNvPr id="4" name="Rectangle 3"/>
              <p:cNvSpPr/>
              <p:nvPr/>
            </p:nvSpPr>
            <p:spPr>
              <a:xfrm>
                <a:off x="240437" y="1371600"/>
                <a:ext cx="8610600" cy="4649671"/>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(83)</a:t>
                </a:r>
              </a:p>
              <a:p>
                <a:pPr marL="800100" lvl="3" indent="-342900" algn="ctr"/>
                <a:endParaRPr lang="en-US" sz="2400"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0437" y="1371600"/>
                <a:ext cx="8610600" cy="4649671"/>
              </a:xfrm>
              <a:prstGeom prst="rect">
                <a:avLst/>
              </a:prstGeom>
              <a:blipFill rotWithShape="1">
                <a:blip r:embed="rId2"/>
                <a:stretch>
                  <a:fillRect l="-920"/>
                </a:stretch>
              </a:blipFill>
            </p:spPr>
            <p:txBody>
              <a:bodyPr/>
              <a:lstStyle/>
              <a:p>
                <a:r>
                  <a:rPr lang="en-US">
                    <a:noFill/>
                  </a:rPr>
                  <a:t> </a:t>
                </a:r>
              </a:p>
            </p:txBody>
          </p:sp>
        </mc:Fallback>
      </mc:AlternateContent>
    </p:spTree>
    <p:extLst>
      <p:ext uri="{BB962C8B-B14F-4D97-AF65-F5344CB8AC3E}">
        <p14:creationId xmlns:p14="http://schemas.microsoft.com/office/powerpoint/2010/main" val="18475698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2307287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60811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066800"/>
            <a:ext cx="4572000" cy="5715000"/>
          </a:xfrm>
          <a:prstGeom prst="rect">
            <a:avLst/>
          </a:prstGeom>
        </p:spPr>
      </p:pic>
      <p:sp>
        <p:nvSpPr>
          <p:cNvPr id="5" name="Rectangle 4"/>
          <p:cNvSpPr/>
          <p:nvPr/>
        </p:nvSpPr>
        <p:spPr>
          <a:xfrm>
            <a:off x="304800" y="1524000"/>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6167735"/>
            <a:ext cx="1981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4338842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6124" y="1600200"/>
                <a:ext cx="8839200" cy="493301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𝐴𝐵</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𝐵𝐶</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(85)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t>		</a:t>
                </a:r>
                <a:r>
                  <a:rPr lang="en-US" sz="2400" dirty="0" smtClean="0">
                    <a:latin typeface="Times New Roman" pitchFamily="18" charset="0"/>
                    <a:cs typeface="Times New Roman" pitchFamily="18" charset="0"/>
                  </a:rPr>
                  <a:t>(87)</a:t>
                </a:r>
                <a:endParaRPr lang="en-US" sz="24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36124" y="1600200"/>
                <a:ext cx="8839200" cy="4933017"/>
              </a:xfrm>
              <a:prstGeom prst="rect">
                <a:avLst/>
              </a:prstGeom>
              <a:blipFill rotWithShape="1">
                <a:blip r:embed="rId2"/>
                <a:stretch>
                  <a:fillRect l="-897" t="-98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3185908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481682"/>
                <a:ext cx="8839200" cy="2556918"/>
              </a:xfrm>
              <a:prstGeom prst="rect">
                <a:avLst/>
              </a:prstGeom>
            </p:spPr>
            <p:txBody>
              <a:bodyPr wrap="square">
                <a:spAutoFit/>
              </a:bodyPr>
              <a:lstStyle/>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(88)</a:t>
                </a:r>
              </a:p>
              <a:p>
                <a:pPr marL="0" lvl="2" algn="ct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 (89)</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481682"/>
                <a:ext cx="8839200" cy="2556918"/>
              </a:xfrm>
              <a:prstGeom prst="rect">
                <a:avLst/>
              </a:prstGeom>
              <a:blipFill rotWithShape="1">
                <a:blip r:embed="rId2"/>
                <a:stretch>
                  <a:fillRect/>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mc:AlternateContent xmlns:mc="http://schemas.openxmlformats.org/markup-compatibility/2006" xmlns:a14="http://schemas.microsoft.com/office/drawing/2010/main">
        <mc:Choice Requires="a14">
          <p:sp>
            <p:nvSpPr>
              <p:cNvPr id="5" name="Rectangle 4"/>
              <p:cNvSpPr/>
              <p:nvPr/>
            </p:nvSpPr>
            <p:spPr>
              <a:xfrm>
                <a:off x="0" y="4495800"/>
                <a:ext cx="9067800" cy="110799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(90)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4495800"/>
                <a:ext cx="9067800" cy="1107996"/>
              </a:xfrm>
              <a:prstGeom prst="rect">
                <a:avLst/>
              </a:prstGeom>
              <a:blipFill rotWithShape="1">
                <a:blip r:embed="rId3"/>
                <a:stretch>
                  <a:fillRect l="-874" t="-4420" b="-11050"/>
                </a:stretch>
              </a:blipFill>
            </p:spPr>
            <p:txBody>
              <a:bodyPr/>
              <a:lstStyle/>
              <a:p>
                <a:r>
                  <a:rPr lang="en-US">
                    <a:noFill/>
                  </a:rPr>
                  <a:t> </a:t>
                </a:r>
              </a:p>
            </p:txBody>
          </p:sp>
        </mc:Fallback>
      </mc:AlternateContent>
      <p:sp>
        <p:nvSpPr>
          <p:cNvPr id="6" name="Rectangle 5"/>
          <p:cNvSpPr/>
          <p:nvPr/>
        </p:nvSpPr>
        <p:spPr>
          <a:xfrm>
            <a:off x="0" y="1169551"/>
            <a:ext cx="90678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8869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84855"/>
                <a:ext cx="9144000" cy="3996159"/>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sSub>
                      <m:sSubPr>
                        <m:ctrlPr>
                          <a:rPr lang="en-US" sz="2400" i="1" smtClean="0">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∠30°</m:t>
                    </m:r>
                  </m:oMath>
                </a14:m>
                <a:r>
                  <a:rPr lang="en-US" sz="24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∠−30°)</m:t>
                    </m:r>
                    <m:r>
                      <a:rPr lang="en-US" sz="2400" i="1" smtClean="0">
                        <a:latin typeface="Cambria Math"/>
                      </a:rPr>
                      <m:t> </m:t>
                    </m:r>
                  </m:oMath>
                </a14:m>
                <a:r>
                  <a:rPr lang="en-US" sz="2400" dirty="0" smtClean="0"/>
                  <a:t>	</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84855"/>
                <a:ext cx="9144000" cy="3996159"/>
              </a:xfrm>
              <a:prstGeom prst="rect">
                <a:avLst/>
              </a:prstGeom>
              <a:blipFill rotWithShape="1">
                <a:blip r:embed="rId2"/>
                <a:stretch>
                  <a:fillRect l="-867" t="-1221"/>
                </a:stretch>
              </a:blipFill>
            </p:spPr>
            <p:txBody>
              <a:bodyPr/>
              <a:lstStyle/>
              <a:p>
                <a:r>
                  <a:rPr lang="en-US">
                    <a:noFill/>
                  </a:rPr>
                  <a:t> </a:t>
                </a:r>
              </a:p>
            </p:txBody>
          </p:sp>
        </mc:Fallback>
      </mc:AlternateContent>
      <p:sp>
        <p:nvSpPr>
          <p:cNvPr id="3" name="TextBox 2"/>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Tree>
    <p:extLst>
      <p:ext uri="{BB962C8B-B14F-4D97-AF65-F5344CB8AC3E}">
        <p14:creationId xmlns:p14="http://schemas.microsoft.com/office/powerpoint/2010/main" val="228573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12905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latin typeface="Times New Roman" pitchFamily="18" charset="0"/>
                    <a:cs typeface="Times New Roman" pitchFamily="18" charset="0"/>
                  </a:rPr>
                  <a:t>		(91)</a:t>
                </a:r>
              </a:p>
              <a:p>
                <a:pPr algn="ct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latin typeface="Times New Roman" pitchFamily="18" charset="0"/>
                    <a:cs typeface="Times New Roman" pitchFamily="18" charset="0"/>
                  </a:rPr>
                  <a:t>			(92)</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(93)</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129050"/>
              </a:xfrm>
              <a:prstGeom prst="rect">
                <a:avLst/>
              </a:prstGeom>
              <a:blipFill rotWithShape="1">
                <a:blip r:embed="rId3"/>
                <a:stretch>
                  <a:fillRect l="-867" t="-995" r="-1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896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218521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2185214"/>
              </a:xfrm>
              <a:prstGeom prst="rect">
                <a:avLst/>
              </a:prstGeom>
              <a:blipFill rotWithShape="1">
                <a:blip r:embed="rId3"/>
                <a:stretch>
                  <a:fillRect l="-867" t="-2793" b="-530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4675"/>
                <a:ext cx="9144000" cy="31128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(95)</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(96)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4675"/>
                <a:ext cx="9144000" cy="3112840"/>
              </a:xfrm>
              <a:prstGeom prst="rect">
                <a:avLst/>
              </a:prstGeom>
              <a:blipFill rotWithShape="1">
                <a:blip r:embed="rId4"/>
                <a:stretch>
                  <a:fillRect l="-867" t="-1566" r="-867" b="-3523"/>
                </a:stretch>
              </a:blipFill>
            </p:spPr>
            <p:txBody>
              <a:bodyPr/>
              <a:lstStyle/>
              <a:p>
                <a:r>
                  <a:rPr lang="en-US">
                    <a:noFill/>
                  </a:rPr>
                  <a:t> </a:t>
                </a:r>
              </a:p>
            </p:txBody>
          </p:sp>
        </mc:Fallback>
      </mc:AlternateContent>
    </p:spTree>
    <p:extLst>
      <p:ext uri="{BB962C8B-B14F-4D97-AF65-F5344CB8AC3E}">
        <p14:creationId xmlns:p14="http://schemas.microsoft.com/office/powerpoint/2010/main" val="30788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35974"/>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800100" lvl="3"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(97)</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0" y="635974"/>
                <a:ext cx="9144000" cy="5786199"/>
              </a:xfrm>
              <a:prstGeom prst="rect">
                <a:avLst/>
              </a:prstGeom>
              <a:blipFill rotWithShape="1">
                <a:blip r:embed="rId3"/>
                <a:stretch>
                  <a:fillRect l="-867" t="-1053" b="-1368"/>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6399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821274"/>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(99)</a:t>
                </a: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(100)</a:t>
                </a: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821274"/>
              </a:xfrm>
              <a:prstGeom prst="rect">
                <a:avLst/>
              </a:prstGeom>
              <a:blipFill rotWithShape="1">
                <a:blip r:embed="rId3"/>
                <a:stretch>
                  <a:fillRect l="-867" t="-104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5187834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509200"/>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solidFill>
                    <a:prstClr val="black"/>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(101)</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(102)</a:t>
                </a:r>
              </a:p>
              <a:p>
                <a:pPr marL="0" lvl="2"/>
                <a:endParaRPr lang="en-US" sz="2400" dirty="0" smtClean="0"/>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509200"/>
              </a:xfrm>
              <a:prstGeom prst="rect">
                <a:avLst/>
              </a:prstGeom>
              <a:blipFill rotWithShape="1">
                <a:blip r:embed="rId3"/>
                <a:stretch>
                  <a:fillRect l="-867" t="-1106"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6646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Three </a:t>
                </a:r>
                <a:r>
                  <a:rPr lang="en-US" sz="2400" dirty="0">
                    <a:solidFill>
                      <a:prstClr val="black"/>
                    </a:solidFill>
                    <a:latin typeface="Times New Roman" pitchFamily="18" charset="0"/>
                    <a:cs typeface="Times New Roman" pitchFamily="18" charset="0"/>
                  </a:rPr>
                  <a:t>independent equations are </a:t>
                </a:r>
                <a:r>
                  <a:rPr lang="en-US" sz="2400" dirty="0" smtClean="0">
                    <a:solidFill>
                      <a:prstClr val="black"/>
                    </a:solidFill>
                    <a:latin typeface="Times New Roman" pitchFamily="18" charset="0"/>
                    <a:cs typeface="Times New Roman" pitchFamily="18" charset="0"/>
                  </a:rPr>
                  <a:t>needed. </a:t>
                </a:r>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come from applying KCL at the  two vertices of the delta connected </a:t>
                </a:r>
                <a:r>
                  <a:rPr lang="en-US" sz="24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400" dirty="0">
                  <a:solidFill>
                    <a:prstClr val="black"/>
                  </a:solidFill>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solidFill>
                      <a:prstClr val="black"/>
                    </a:solidFill>
                    <a:latin typeface="Times New Roman" pitchFamily="18" charset="0"/>
                    <a:cs typeface="Times New Roman" pitchFamily="18" charset="0"/>
                  </a:rPr>
                  <a:t>(103)</a:t>
                </a:r>
              </a:p>
              <a:p>
                <a:pPr marL="0" lvl="2" algn="ctr"/>
                <a:endParaRPr lang="en-US" sz="2400" dirty="0">
                  <a:solidFill>
                    <a:prstClr val="black"/>
                  </a:solidFill>
                  <a:latin typeface="Times New Roman" pitchFamily="18" charset="0"/>
                  <a:cs typeface="Times New Roman" pitchFamily="18" charset="0"/>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oMath>
                </a14:m>
                <a:r>
                  <a:rPr lang="en-US" sz="2400" b="1" dirty="0" smtClean="0">
                    <a:solidFill>
                      <a:srgbClr val="FF0000"/>
                    </a:solidFill>
                  </a:rPr>
                  <a:t>				</a:t>
                </a:r>
                <a:r>
                  <a:rPr lang="en-US" sz="2400" dirty="0" smtClean="0">
                    <a:solidFill>
                      <a:prstClr val="black"/>
                    </a:solidFill>
                    <a:latin typeface="Times New Roman" pitchFamily="18" charset="0"/>
                    <a:cs typeface="Times New Roman" pitchFamily="18" charset="0"/>
                  </a:rPr>
                  <a:t>(104)</a:t>
                </a:r>
                <a:endParaRPr lang="en-US" sz="24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400" dirty="0" smtClean="0"/>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dirty="0" smtClean="0"/>
              </a:p>
              <a:p>
                <a:pPr marL="0" lvl="2" algn="ctr"/>
                <a14:m>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r>
                      <a:rPr lang="en-US" sz="2400" i="1">
                        <a:latin typeface="Cambria Math"/>
                      </a:rPr>
                      <m:t>=0</m:t>
                    </m:r>
                  </m:oMath>
                </a14:m>
                <a:r>
                  <a:rPr lang="en-US" sz="2400" dirty="0" smtClean="0"/>
                  <a:t>	</a:t>
                </a:r>
                <a:r>
                  <a:rPr lang="en-US" sz="2400" dirty="0" smtClean="0">
                    <a:solidFill>
                      <a:prstClr val="black"/>
                    </a:solidFill>
                    <a:latin typeface="Times New Roman" pitchFamily="18" charset="0"/>
                    <a:cs typeface="Times New Roman" pitchFamily="18" charset="0"/>
                  </a:rPr>
                  <a:t>(105)</a:t>
                </a:r>
                <a:endParaRPr lang="en-US" sz="2400" dirty="0">
                  <a:solidFill>
                    <a:prstClr val="black"/>
                  </a:solidFill>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340197"/>
              </a:xfrm>
              <a:prstGeom prst="rect">
                <a:avLst/>
              </a:prstGeom>
              <a:blipFill rotWithShape="1">
                <a:blip r:embed="rId3"/>
                <a:stretch>
                  <a:fillRect l="-867" t="-962"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7633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56177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0" lvl="2"/>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𝐴𝐵</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𝐵𝐶</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𝐶𝐴</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(106)</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400" i="1">
                        <a:latin typeface="Cambria Math"/>
                      </a:rPr>
                      <m:t>0=</m:t>
                    </m:r>
                    <m:sSub>
                      <m:sSubPr>
                        <m:ctrlPr>
                          <a:rPr lang="en-US" sz="2400" i="1">
                            <a:latin typeface="Cambria Math"/>
                          </a:rPr>
                        </m:ctrlPr>
                      </m:sSubPr>
                      <m:e>
                        <m:r>
                          <a:rPr lang="en-US" sz="2400" i="1">
                            <a:latin typeface="Cambria Math"/>
                          </a:rPr>
                          <m:t>𝑍𝑡</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(107)</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5617756"/>
              </a:xfrm>
              <a:prstGeom prst="rect">
                <a:avLst/>
              </a:prstGeom>
              <a:blipFill rotWithShape="1">
                <a:blip r:embed="rId3"/>
                <a:stretch>
                  <a:fillRect l="-867" t="-1086"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4169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653967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smtClean="0">
                    <a:latin typeface="Times New Roman" pitchFamily="18" charset="0"/>
                    <a:cs typeface="Times New Roman" pitchFamily="18" charset="0"/>
                  </a:rPr>
                  <a:t>	(108)</a:t>
                </a:r>
              </a:p>
              <a:p>
                <a:pPr marL="0" lvl="1" indent="-457200" algn="ctr"/>
                <a:endParaRPr lang="en-US" sz="2400" i="1" dirty="0" smtClean="0">
                  <a:latin typeface="Cambria Math"/>
                </a:endParaRPr>
              </a:p>
              <a:p>
                <a:pPr marL="342900" lvl="2"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𝐹</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latin typeface="Times New Roman" pitchFamily="18" charset="0"/>
                    <a:cs typeface="Times New Roman" pitchFamily="18" charset="0"/>
                  </a:rPr>
                  <a:t>			(109)</a:t>
                </a:r>
              </a:p>
              <a:p>
                <a:pPr marL="342900" lvl="2" indent="-342900" algn="ctr"/>
                <a:endParaRPr lang="en-US" sz="2400" dirty="0" smtClean="0">
                  <a:latin typeface="Times New Roman" pitchFamily="18" charset="0"/>
                  <a:cs typeface="Times New Roman" pitchFamily="18" charset="0"/>
                </a:endParaRPr>
              </a:p>
              <a:p>
                <a:pPr marL="342900" lvl="2" indent="-342900"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latin typeface="Times New Roman" pitchFamily="18" charset="0"/>
                    <a:cs typeface="Times New Roman" pitchFamily="18" charset="0"/>
                  </a:rPr>
                  <a:t>		(110)</a:t>
                </a:r>
              </a:p>
              <a:p>
                <a:pPr marL="800100" lvl="3" indent="-342900">
                  <a:buFont typeface="Arial" pitchFamily="34" charset="0"/>
                  <a:buChar char="•"/>
                </a:pPr>
                <a:endParaRPr lang="en-US"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𝐹</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6539675"/>
              </a:xfrm>
              <a:prstGeom prst="rect">
                <a:avLst/>
              </a:prstGeom>
              <a:blipFill rotWithShape="1">
                <a:blip r:embed="rId3"/>
                <a:stretch>
                  <a:fillRect l="-867" t="-932"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40853012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33425"/>
            <a:ext cx="9144000" cy="172354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1676400"/>
                <a:ext cx="9144000" cy="37537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𝐹</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oMath>
                </a14:m>
                <a:r>
                  <a:rPr lang="en-US" sz="2400" i="1" dirty="0" smtClean="0">
                    <a:latin typeface="Cambria Math"/>
                  </a:rPr>
                  <a:t>  				</a:t>
                </a:r>
                <a:r>
                  <a:rPr lang="en-US" sz="2400" dirty="0" smtClean="0">
                    <a:latin typeface="Times New Roman" pitchFamily="18" charset="0"/>
                    <a:cs typeface="Times New Roman" pitchFamily="18" charset="0"/>
                  </a:rPr>
                  <a:t>(112)</a:t>
                </a:r>
                <a:endParaRPr lang="en-US" sz="2400" dirty="0">
                  <a:latin typeface="Times New Roman" pitchFamily="18" charset="0"/>
                  <a:cs typeface="Times New Roman" pitchFamily="18" charset="0"/>
                </a:endParaRPr>
              </a:p>
              <a:p>
                <a:pPr marL="0" lvl="2" algn="ctr"/>
                <a:endParaRPr lang="en-US" sz="2400" dirty="0" smtClean="0"/>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14:m>
                  <m:oMath xmlns:m="http://schemas.openxmlformats.org/officeDocument/2006/math">
                    <m:d>
                      <m:dPr>
                        <m:begChr m:val="["/>
                        <m:endChr m:val="]"/>
                        <m:ctrlPr>
                          <a:rPr lang="en-US" sz="2200" i="1">
                            <a:latin typeface="Cambria Math"/>
                          </a:rPr>
                        </m:ctrlPr>
                      </m:dPr>
                      <m:e>
                        <m:r>
                          <a:rPr lang="en-US" sz="2200" i="1">
                            <a:latin typeface="Cambria Math"/>
                          </a:rPr>
                          <m:t>𝐺</m:t>
                        </m:r>
                      </m:e>
                    </m:d>
                    <m:r>
                      <a:rPr lang="en-US" sz="2200" i="1">
                        <a:latin typeface="Cambria Math"/>
                      </a:rPr>
                      <m:t>=</m:t>
                    </m:r>
                    <m:sSup>
                      <m:sSupPr>
                        <m:ctrlPr>
                          <a:rPr lang="en-US" sz="2200" i="1">
                            <a:latin typeface="Cambria Math"/>
                          </a:rPr>
                        </m:ctrlPr>
                      </m:sSupPr>
                      <m:e>
                        <m:d>
                          <m:dPr>
                            <m:begChr m:val="["/>
                            <m:endChr m:val="]"/>
                            <m:ctrlPr>
                              <a:rPr lang="en-US" sz="2200" i="1">
                                <a:latin typeface="Cambria Math"/>
                              </a:rPr>
                            </m:ctrlPr>
                          </m:dPr>
                          <m:e>
                            <m:r>
                              <a:rPr lang="en-US" sz="2200" i="1">
                                <a:latin typeface="Cambria Math"/>
                              </a:rPr>
                              <m:t>𝐹</m:t>
                            </m:r>
                          </m:e>
                        </m:d>
                      </m:e>
                      <m:sup>
                        <m:r>
                          <a:rPr lang="en-US" sz="2200" i="1">
                            <a:latin typeface="Cambria Math"/>
                          </a:rPr>
                          <m:t>−1</m:t>
                        </m:r>
                      </m:sup>
                    </m:sSup>
                    <m:r>
                      <a:rPr lang="en-US" sz="2200" i="1">
                        <a:latin typeface="Cambria Math"/>
                      </a:rPr>
                      <m:t>=</m:t>
                    </m:r>
                    <m:f>
                      <m:fPr>
                        <m:ctrlPr>
                          <a:rPr lang="en-US" sz="2200" i="1">
                            <a:latin typeface="Cambria Math"/>
                          </a:rPr>
                        </m:ctrlPr>
                      </m:fPr>
                      <m:num>
                        <m:r>
                          <a:rPr lang="en-US" sz="2200" i="1">
                            <a:latin typeface="Cambria Math"/>
                          </a:rPr>
                          <m:t>1</m:t>
                        </m:r>
                      </m:num>
                      <m:den>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den>
                    </m:f>
                    <m:r>
                      <a:rPr lang="en-US" sz="2200" i="1">
                        <a:latin typeface="Cambria Math"/>
                      </a:rPr>
                      <m:t>∙</m:t>
                    </m:r>
                    <m:d>
                      <m:dPr>
                        <m:begChr m:val="["/>
                        <m:endChr m:val="]"/>
                        <m:ctrlPr>
                          <a:rPr lang="en-US" sz="2200" i="1">
                            <a:latin typeface="Cambria Math"/>
                          </a:rPr>
                        </m:ctrlPr>
                      </m:dPr>
                      <m:e>
                        <m:m>
                          <m:mPr>
                            <m:mcs>
                              <m:mc>
                                <m:mcPr>
                                  <m:count m:val="3"/>
                                  <m:mcJc m:val="center"/>
                                </m:mcPr>
                              </m:mc>
                            </m:mcs>
                            <m:ctrlPr>
                              <a:rPr lang="en-US" sz="2200" i="1">
                                <a:latin typeface="Cambria Math"/>
                              </a:rPr>
                            </m:ctrlPr>
                          </m:mP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e>
                            <m:e>
                              <m:r>
                                <a:rPr lang="en-US" sz="2200" i="1">
                                  <a:latin typeface="Cambria Math"/>
                                </a:rPr>
                                <m:t>1</m:t>
                              </m:r>
                            </m:e>
                          </m:mr>
                          <m:mr>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
                      </m:e>
                    </m:d>
                  </m:oMath>
                </a14:m>
                <a:r>
                  <a:rPr lang="en-US" sz="2400"/>
                  <a:t>	</a:t>
                </a:r>
                <a:r>
                  <a:rPr lang="en-US" sz="240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113)</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1676400"/>
                <a:ext cx="9144000" cy="3753720"/>
              </a:xfrm>
              <a:prstGeom prst="rect">
                <a:avLst/>
              </a:prstGeom>
              <a:blipFill rotWithShape="1">
                <a:blip r:embed="rId3"/>
                <a:stretch>
                  <a:fillRect l="-1000" t="-1299" r="-533"/>
                </a:stretch>
              </a:blipFill>
            </p:spPr>
            <p:txBody>
              <a:bodyPr/>
              <a:lstStyle/>
              <a:p>
                <a:r>
                  <a:rPr lang="en-US">
                    <a:noFill/>
                  </a:rPr>
                  <a:t> </a:t>
                </a:r>
              </a:p>
            </p:txBody>
          </p:sp>
        </mc:Fallback>
      </mc:AlternateContent>
    </p:spTree>
    <p:extLst>
      <p:ext uri="{BB962C8B-B14F-4D97-AF65-F5344CB8AC3E}">
        <p14:creationId xmlns:p14="http://schemas.microsoft.com/office/powerpoint/2010/main" val="2393347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59516"/>
                <a:ext cx="9144000" cy="2281843"/>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sSub>
                                <m:sSubPr>
                                  <m:ctrlPr>
                                    <a:rPr lang="en-US" sz="2400" i="1">
                                      <a:latin typeface="Cambria Math"/>
                                    </a:rPr>
                                  </m:ctrlPr>
                                </m:sSubPr>
                                <m:e>
                                  <m:r>
                                    <a:rPr lang="en-US" sz="2400" i="1">
                                      <a:latin typeface="Cambria Math"/>
                                    </a:rPr>
                                    <m:t>𝐺</m:t>
                                  </m:r>
                                </m:e>
                                <m:sub>
                                  <m:r>
                                    <a:rPr lang="en-US" sz="2400" i="1">
                                      <a:latin typeface="Cambria Math"/>
                                    </a:rPr>
                                    <m:t>13</m:t>
                                  </m:r>
                                </m:sub>
                              </m:sSub>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sSub>
                                <m:sSubPr>
                                  <m:ctrlPr>
                                    <a:rPr lang="en-US" sz="2400" i="1">
                                      <a:latin typeface="Cambria Math"/>
                                    </a:rPr>
                                  </m:ctrlPr>
                                </m:sSubPr>
                                <m:e>
                                  <m:r>
                                    <a:rPr lang="en-US" sz="2400" i="1">
                                      <a:latin typeface="Cambria Math"/>
                                    </a:rPr>
                                    <m:t>𝐺</m:t>
                                  </m:r>
                                </m:e>
                                <m:sub>
                                  <m:r>
                                    <a:rPr lang="en-US" sz="2400" i="1">
                                      <a:latin typeface="Cambria Math"/>
                                    </a:rPr>
                                    <m:t>23</m:t>
                                  </m:r>
                                </m:sub>
                              </m:sSub>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sSub>
                                <m:sSubPr>
                                  <m:ctrlPr>
                                    <a:rPr lang="en-US" sz="2400" i="1">
                                      <a:latin typeface="Cambria Math"/>
                                    </a:rPr>
                                  </m:ctrlPr>
                                </m:sSubPr>
                                <m:e>
                                  <m:r>
                                    <a:rPr lang="en-US" sz="2400" i="1">
                                      <a:latin typeface="Cambria Math"/>
                                    </a:rPr>
                                    <m:t>𝐺</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(114)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59516"/>
                <a:ext cx="9144000" cy="2281843"/>
              </a:xfrm>
              <a:prstGeom prst="rect">
                <a:avLst/>
              </a:prstGeom>
              <a:blipFill rotWithShape="1">
                <a:blip r:embed="rId2"/>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3733800"/>
                <a:ext cx="91440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3733800"/>
                <a:ext cx="9144000" cy="1846659"/>
              </a:xfrm>
              <a:prstGeom prst="rect">
                <a:avLst/>
              </a:prstGeom>
              <a:blipFill rotWithShape="1">
                <a:blip r:embed="rId3"/>
                <a:stretch>
                  <a:fillRect l="-867"/>
                </a:stretch>
              </a:blipFill>
            </p:spPr>
            <p:txBody>
              <a:bodyPr/>
              <a:lstStyle/>
              <a:p>
                <a:r>
                  <a:rPr lang="en-US">
                    <a:noFill/>
                  </a:rPr>
                  <a:t> </a:t>
                </a:r>
              </a:p>
            </p:txBody>
          </p:sp>
        </mc:Fallback>
      </mc:AlternateContent>
      <p:sp>
        <p:nvSpPr>
          <p:cNvPr id="4" name="TextBox 3"/>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152400" y="695980"/>
            <a:ext cx="88392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39703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mc:AlternateContent xmlns:mc="http://schemas.openxmlformats.org/markup-compatibility/2006">
        <mc:Choice xmlns:a14="http://schemas.microsoft.com/office/drawing/2010/main" Requires="a14">
          <p:sp>
            <p:nvSpPr>
              <p:cNvPr id="3" name="TextBox 2"/>
              <p:cNvSpPr txBox="1"/>
              <p:nvPr/>
            </p:nvSpPr>
            <p:spPr>
              <a:xfrm>
                <a:off x="0" y="762000"/>
                <a:ext cx="9144000" cy="573182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𝑎𝑛</m:t>
                        </m:r>
                      </m:sub>
                    </m:sSub>
                  </m:oMath>
                </a14:m>
                <a:r>
                  <a:rPr lang="en-US" sz="2400" dirty="0" smtClean="0"/>
                  <a:t>			</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smtClean="0"/>
                  <a:t>				</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𝑎𝑏</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∠30°</m:t>
                    </m:r>
                  </m:oMath>
                </a14:m>
                <a:r>
                  <a:rPr lang="en-US" sz="2400" dirty="0" smtClean="0"/>
                  <a:t>		</a:t>
                </a:r>
                <a:r>
                  <a:rPr lang="en-US" sz="24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𝑏𝑐</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∠−90°</m:t>
                    </m:r>
                  </m:oMath>
                </a14:m>
                <a:r>
                  <a:rPr lang="en-US" sz="2400" dirty="0" smtClean="0"/>
                  <a:t>	</a:t>
                </a:r>
                <a:r>
                  <a:rPr lang="en-US" sz="24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𝑐𝑎</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∠150°</m:t>
                    </m:r>
                  </m:oMath>
                </a14:m>
                <a:r>
                  <a:rPr lang="en-US" sz="2400" dirty="0" smtClean="0"/>
                  <a:t>		</a:t>
                </a:r>
                <a:r>
                  <a:rPr lang="en-US" sz="2400" dirty="0" smtClean="0">
                    <a:latin typeface="Times New Roman" pitchFamily="18" charset="0"/>
                    <a:cs typeface="Times New Roman" pitchFamily="18" charset="0"/>
                  </a:rPr>
                  <a:t>(7</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0" y="762000"/>
                <a:ext cx="9144000" cy="5731826"/>
              </a:xfrm>
              <a:prstGeom prst="rect">
                <a:avLst/>
              </a:prstGeom>
              <a:blipFill rotWithShape="1">
                <a:blip r:embed="rId2"/>
                <a:stretch>
                  <a:fillRect l="-867" b="-1383"/>
                </a:stretch>
              </a:blipFill>
            </p:spPr>
            <p:txBody>
              <a:bodyPr/>
              <a:lstStyle/>
              <a:p>
                <a:r>
                  <a:rPr lang="en-US">
                    <a:noFill/>
                  </a:rPr>
                  <a:t> </a:t>
                </a:r>
              </a:p>
            </p:txBody>
          </p:sp>
        </mc:Fallback>
      </mc:AlternateContent>
    </p:spTree>
    <p:extLst>
      <p:ext uri="{BB962C8B-B14F-4D97-AF65-F5344CB8AC3E}">
        <p14:creationId xmlns:p14="http://schemas.microsoft.com/office/powerpoint/2010/main" val="42147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637956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(115)</a:t>
                </a:r>
                <a:endParaRPr lang="en-US" sz="24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(116)</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𝐺</m:t>
                        </m:r>
                        <m:r>
                          <a:rPr lang="en-US" sz="2400" i="1">
                            <a:latin typeface="Cambria Math"/>
                          </a:rPr>
                          <m:t>1</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117)</a:t>
                </a:r>
                <a:endParaRPr lang="en-US" sz="2400" dirty="0">
                  <a:latin typeface="Times New Roman" pitchFamily="18" charset="0"/>
                  <a:cs typeface="Times New Roman" pitchFamily="18" charset="0"/>
                </a:endParaRPr>
              </a:p>
              <a:p>
                <a:pPr marL="0" lvl="2" algn="ct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6379567"/>
              </a:xfrm>
              <a:prstGeom prst="rect">
                <a:avLst/>
              </a:prstGeom>
              <a:blipFill rotWithShape="1">
                <a:blip r:embed="rId3"/>
                <a:stretch>
                  <a:fillRect l="-867" t="-955" r="-5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63152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707886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(118)</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generalized matrices are defined in terms of the line-to-neutral voltages on the two sides of the transformer bank.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118) </a:t>
                </a:r>
                <a:r>
                  <a:rPr lang="en-US" sz="2400" dirty="0">
                    <a:latin typeface="Times New Roman" pitchFamily="18" charset="0"/>
                    <a:cs typeface="Times New Roman" pitchFamily="18" charset="0"/>
                  </a:rPr>
                  <a:t>is modified to be in terms of equivalent line-to-neutral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 </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119)</a:t>
                </a:r>
                <a:endParaRPr lang="en-US" sz="2400" dirty="0">
                  <a:latin typeface="Times New Roman" pitchFamily="18" charset="0"/>
                  <a:cs typeface="Times New Roman" pitchFamily="18" charset="0"/>
                </a:endParaRPr>
              </a:p>
              <a:p>
                <a:endParaRPr lang="en-US" dirty="0"/>
              </a:p>
              <a:p>
                <a:endParaRPr lang="en-US" dirty="0"/>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7078861"/>
              </a:xfrm>
              <a:prstGeom prst="rect">
                <a:avLst/>
              </a:prstGeom>
              <a:blipFill rotWithShape="1">
                <a:blip r:embed="rId3"/>
                <a:stretch>
                  <a:fillRect l="-867" t="-861"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78748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9525" y="762000"/>
                <a:ext cx="9144000" cy="639110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(120)</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2</m:t>
                              </m:r>
                            </m:e>
                          </m:mr>
                        </m:m>
                      </m:e>
                    </m:d>
                  </m:oMath>
                </a14:m>
                <a:r>
                  <a:rPr lang="en-US" sz="2400" dirty="0" smtClean="0">
                    <a:latin typeface="Times New Roman" pitchFamily="18" charset="0"/>
                    <a:cs typeface="Times New Roman" pitchFamily="18" charset="0"/>
                  </a:rPr>
                  <a:t>		(121)</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9525" y="762000"/>
                <a:ext cx="9144000" cy="6391109"/>
              </a:xfrm>
              <a:prstGeom prst="rect">
                <a:avLst/>
              </a:prstGeom>
              <a:blipFill rotWithShape="1">
                <a:blip r:embed="rId3"/>
                <a:stretch>
                  <a:fillRect l="-867" t="-95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0273348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6532" y="990600"/>
                <a:ext cx="8885068" cy="523015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(123)</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latin typeface="Times New Roman" pitchFamily="18" charset="0"/>
                    <a:cs typeface="Times New Roman" pitchFamily="18" charset="0"/>
                  </a:rPr>
                  <a:t>					(124)</a:t>
                </a:r>
                <a:endParaRPr lang="en-US" sz="24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532" y="990600"/>
                <a:ext cx="8885068" cy="5230150"/>
              </a:xfrm>
              <a:prstGeom prst="rect">
                <a:avLst/>
              </a:prstGeom>
              <a:blipFill rotWithShape="1">
                <a:blip r:embed="rId2"/>
                <a:stretch>
                  <a:fillRect l="-89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169325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762000"/>
                <a:ext cx="9144000" cy="6144887"/>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oMath>
                  </m:oMathPara>
                </a14:m>
                <a:endParaRPr lang="en-US" sz="2400" dirty="0" smtClean="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(125)</a:t>
                </a:r>
              </a:p>
              <a:p>
                <a:pPr algn="ct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(126)</a:t>
                </a:r>
              </a:p>
              <a:p>
                <a:pPr marL="457200" lvl="3"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(127)</a:t>
                </a:r>
              </a:p>
              <a:p>
                <a:pPr algn="ctr"/>
                <a:endParaRPr lang="en-US" sz="2400" dirty="0" smtClean="0">
                  <a:latin typeface="Times New Roman" pitchFamily="18" charset="0"/>
                  <a:cs typeface="Times New Roman" pitchFamily="18" charset="0"/>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(128)</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762000"/>
                <a:ext cx="9144000" cy="6144887"/>
              </a:xfrm>
              <a:prstGeom prst="rect">
                <a:avLst/>
              </a:prstGeom>
              <a:blipFill rotWithShape="1">
                <a:blip r:embed="rId2"/>
                <a:stretch>
                  <a:fillRect l="-1000" r="-2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15909122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11726557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375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59313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74716"/>
            <a:ext cx="5616287" cy="5782760"/>
          </a:xfrm>
          <a:prstGeom prst="rect">
            <a:avLst/>
          </a:prstGeom>
        </p:spPr>
      </p:pic>
      <p:sp>
        <p:nvSpPr>
          <p:cNvPr id="5" name="TextBox 4"/>
          <p:cNvSpPr txBox="1"/>
          <p:nvPr/>
        </p:nvSpPr>
        <p:spPr>
          <a:xfrm>
            <a:off x="501242" y="6195811"/>
            <a:ext cx="2286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6" name="Rectangle 5"/>
          <p:cNvSpPr/>
          <p:nvPr/>
        </p:nvSpPr>
        <p:spPr>
          <a:xfrm>
            <a:off x="76200" y="1828800"/>
            <a:ext cx="25908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24639956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47440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sz="2400" dirty="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latin typeface="Times New Roman" pitchFamily="18" charset="0"/>
                    <a:cs typeface="Times New Roman" pitchFamily="18" charset="0"/>
                  </a:rPr>
                  <a:t>		(129)</a:t>
                </a: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latin typeface="Times New Roman" pitchFamily="18" charset="0"/>
                    <a:cs typeface="Times New Roman" pitchFamily="18" charset="0"/>
                  </a:rPr>
                  <a:t>		(130)</a:t>
                </a:r>
              </a:p>
              <a:p>
                <a:pPr marL="0" lvl="2" algn="ctr"/>
                <a:endParaRPr lang="en-US" sz="24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4744056"/>
              </a:xfrm>
              <a:prstGeom prst="rect">
                <a:avLst/>
              </a:prstGeom>
              <a:blipFill rotWithShape="1">
                <a:blip r:embed="rId3"/>
                <a:stretch>
                  <a:fillRect l="-933" t="-12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6803161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310854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𝐴</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i="1"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𝐵</m:t>
                        </m:r>
                      </m:sub>
                    </m:sSub>
                    <m:r>
                      <a:rPr lang="en-US" sz="2400" i="1">
                        <a:latin typeface="Cambria Math"/>
                      </a:rPr>
                      <m:t>=</m:t>
                    </m:r>
                    <m:sSub>
                      <m:sSubPr>
                        <m:ctrlPr>
                          <a:rPr lang="en-US" sz="2400" i="1">
                            <a:latin typeface="Cambria Math"/>
                          </a:rPr>
                        </m:ctrlPr>
                      </m:sSubPr>
                      <m:e>
                        <m:r>
                          <a:rPr lang="en-US" sz="2400" i="1">
                            <a:latin typeface="Cambria Math"/>
                          </a:rPr>
                          <m:t>−</m:t>
                        </m:r>
                        <m:r>
                          <a:rPr lang="en-US" sz="2400" i="1">
                            <a:latin typeface="Cambria Math"/>
                          </a:rPr>
                          <m:t>𝐼</m:t>
                        </m:r>
                      </m:e>
                      <m:sub>
                        <m:r>
                          <a:rPr lang="en-US" sz="2400" i="1">
                            <a:latin typeface="Cambria Math"/>
                          </a:rPr>
                          <m:t>𝑐</m:t>
                        </m:r>
                      </m:sub>
                    </m:sSub>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smtClean="0">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r>
                      <a:rPr lang="en-US" sz="2400" i="1">
                        <a:latin typeface="Cambria Math"/>
                      </a:rPr>
                      <m:t>)</m:t>
                    </m:r>
                  </m:oMath>
                </a14:m>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3108543"/>
              </a:xfrm>
              <a:prstGeom prst="rect">
                <a:avLst/>
              </a:prstGeom>
              <a:blipFill rotWithShape="1">
                <a:blip r:embed="rId3"/>
                <a:stretch>
                  <a:fillRect l="-933" t="-196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TextBox 2"/>
          <p:cNvSpPr txBox="1"/>
          <p:nvPr/>
        </p:nvSpPr>
        <p:spPr>
          <a:xfrm>
            <a:off x="6477000" y="2814935"/>
            <a:ext cx="2286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(131)</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3886200"/>
                <a:ext cx="9144000" cy="274350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(132)</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133)</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3886200"/>
                <a:ext cx="9144000" cy="2743508"/>
              </a:xfrm>
              <a:prstGeom prst="rect">
                <a:avLst/>
              </a:prstGeom>
              <a:blipFill rotWithShape="1">
                <a:blip r:embed="rId4"/>
                <a:stretch>
                  <a:fillRect l="-867" t="-1778" b="-4000"/>
                </a:stretch>
              </a:blipFill>
            </p:spPr>
            <p:txBody>
              <a:bodyPr/>
              <a:lstStyle/>
              <a:p>
                <a:r>
                  <a:rPr lang="en-US">
                    <a:noFill/>
                  </a:rPr>
                  <a:t> </a:t>
                </a:r>
              </a:p>
            </p:txBody>
          </p:sp>
        </mc:Fallback>
      </mc:AlternateContent>
    </p:spTree>
    <p:extLst>
      <p:ext uri="{BB962C8B-B14F-4D97-AF65-F5344CB8AC3E}">
        <p14:creationId xmlns:p14="http://schemas.microsoft.com/office/powerpoint/2010/main" val="135777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Tree>
    <p:extLst>
      <p:ext uri="{BB962C8B-B14F-4D97-AF65-F5344CB8AC3E}">
        <p14:creationId xmlns:p14="http://schemas.microsoft.com/office/powerpoint/2010/main" val="30701409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304800" y="77218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415498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4154984"/>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8077200" y="2759420"/>
            <a:ext cx="1905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p:txBody>
      </p:sp>
      <p:sp>
        <p:nvSpPr>
          <p:cNvPr id="7" name="TextBox 6"/>
          <p:cNvSpPr txBox="1"/>
          <p:nvPr/>
        </p:nvSpPr>
        <p:spPr>
          <a:xfrm>
            <a:off x="8077200" y="5029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(135)</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2190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762000"/>
                <a:ext cx="9144000" cy="59443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457200" lvl="3"/>
                <a:endParaRPr lang="en-US" b="1" dirty="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(137)</a:t>
                </a:r>
                <a:endParaRPr lang="en-US" sz="24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(138)</a:t>
                </a:r>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762000"/>
                <a:ext cx="9144000" cy="5944384"/>
              </a:xfrm>
              <a:prstGeom prst="rect">
                <a:avLst/>
              </a:prstGeom>
              <a:blipFill rotWithShape="1">
                <a:blip r:embed="rId3"/>
                <a:stretch>
                  <a:fillRect l="-933" t="-1026"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40504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685800"/>
                <a:ext cx="9144000" cy="590059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(139)</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(140)</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80" y="685800"/>
                <a:ext cx="9144000" cy="5900590"/>
              </a:xfrm>
              <a:prstGeom prst="rect">
                <a:avLst/>
              </a:prstGeom>
              <a:blipFill rotWithShape="1">
                <a:blip r:embed="rId3"/>
                <a:stretch>
                  <a:fillRect l="-933" t="-103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36745055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17718" y="533400"/>
                <a:ext cx="8873882" cy="6230808"/>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(143)</a:t>
                </a:r>
              </a:p>
              <a:p>
                <a:pPr algn="ctr"/>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(144)</a:t>
                </a: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(145)</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7718" y="533400"/>
                <a:ext cx="8873882" cy="6230808"/>
              </a:xfrm>
              <a:prstGeom prst="rect">
                <a:avLst/>
              </a:prstGeom>
              <a:blipFill rotWithShape="1">
                <a:blip r:embed="rId2"/>
                <a:stretch>
                  <a:fillRect l="-893"/>
                </a:stretch>
              </a:blipFill>
            </p:spPr>
            <p:txBody>
              <a:bodyPr/>
              <a:lstStyle/>
              <a:p>
                <a:r>
                  <a:rPr lang="en-US">
                    <a:noFill/>
                  </a:rPr>
                  <a:t> </a:t>
                </a:r>
              </a:p>
            </p:txBody>
          </p:sp>
        </mc:Fallback>
      </mc:AlternateContent>
    </p:spTree>
    <p:extLst>
      <p:ext uri="{BB962C8B-B14F-4D97-AF65-F5344CB8AC3E}">
        <p14:creationId xmlns:p14="http://schemas.microsoft.com/office/powerpoint/2010/main" val="31837289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4" name="Rectangle 3"/>
              <p:cNvSpPr/>
              <p:nvPr/>
            </p:nvSpPr>
            <p:spPr>
              <a:xfrm>
                <a:off x="0" y="1219200"/>
                <a:ext cx="9144000" cy="409778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dirty="0"/>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0" y="1219200"/>
                <a:ext cx="9144000" cy="4097788"/>
              </a:xfrm>
              <a:prstGeom prst="rect">
                <a:avLst/>
              </a:prstGeom>
              <a:blipFill rotWithShape="1">
                <a:blip r:embed="rId2"/>
                <a:stretch>
                  <a:fillRect l="-867" r="-667"/>
                </a:stretch>
              </a:blipFill>
            </p:spPr>
            <p:txBody>
              <a:bodyPr/>
              <a:lstStyle/>
              <a:p>
                <a:r>
                  <a:rPr lang="en-US">
                    <a:noFill/>
                  </a:rPr>
                  <a:t> </a:t>
                </a:r>
              </a:p>
            </p:txBody>
          </p:sp>
        </mc:Fallback>
      </mc:AlternateContent>
      <p:sp>
        <p:nvSpPr>
          <p:cNvPr id="6" name="TextBox 5"/>
          <p:cNvSpPr txBox="1"/>
          <p:nvPr/>
        </p:nvSpPr>
        <p:spPr>
          <a:xfrm>
            <a:off x="7010400" y="4038600"/>
            <a:ext cx="2057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(146)</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446563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942883"/>
                <a:ext cx="9144000" cy="547637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(147)</a:t>
                </a:r>
                <a:endParaRPr lang="en-US" sz="2400" dirty="0">
                  <a:latin typeface="Times New Roman" pitchFamily="18" charset="0"/>
                  <a:cs typeface="Times New Roman" pitchFamily="18" charset="0"/>
                </a:endParaRPr>
              </a:p>
              <a:p>
                <a:pPr marL="0" lvl="2"/>
                <a:r>
                  <a:rPr lang="en-US" sz="2400" dirty="0"/>
                  <a:t>		</a:t>
                </a: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(148)</a:t>
                </a:r>
                <a:endParaRPr lang="en-US" sz="24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942883"/>
                <a:ext cx="9144000" cy="5476371"/>
              </a:xfrm>
              <a:prstGeom prst="rect">
                <a:avLst/>
              </a:prstGeom>
              <a:blipFill rotWithShape="1">
                <a:blip r:embed="rId3"/>
                <a:stretch>
                  <a:fillRect l="-933" t="-1114"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8016865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5135940"/>
                <a:ext cx="9144000" cy="156966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0" y="5135940"/>
                <a:ext cx="9144000" cy="1569660"/>
              </a:xfrm>
              <a:prstGeom prst="rect">
                <a:avLst/>
              </a:prstGeom>
              <a:blipFill rotWithShape="1">
                <a:blip r:embed="rId2"/>
                <a:stretch>
                  <a:fillRect l="-867" t="-3113" r="-600"/>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34163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342900" lvl="2" indent="-342900">
                  <a:buFont typeface="Arial" pitchFamily="34" charset="0"/>
                  <a:buChar char="•"/>
                </a:pPr>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i="1" dirty="0" smtClean="0">
                  <a:latin typeface="Cambria Math"/>
                </a:endParaRPr>
              </a:p>
              <a:p>
                <a:endParaRPr lang="en-US" sz="2400" i="1" dirty="0" smtClean="0">
                  <a:latin typeface="Cambria Math"/>
                </a:endParaRPr>
              </a:p>
              <a:p>
                <a:pPr algn="ctr"/>
                <a:r>
                  <a:rPr lang="en-US" sz="2400" dirty="0">
                    <a:latin typeface="Times New Roman" pitchFamily="18" charset="0"/>
                    <a:cs typeface="Times New Roman" pitchFamily="18" charset="0"/>
                  </a:rPr>
                  <a:t>and</a:t>
                </a:r>
                <a:r>
                  <a:rPr lang="en-US" sz="2400" dirty="0" smtClean="0"/>
                  <a:t>	</a:t>
                </a:r>
              </a:p>
              <a:p>
                <a:pPr algn="ctr"/>
                <a:endParaRPr lang="en-US" sz="2400" dirty="0" smtClean="0"/>
              </a:p>
              <a:p>
                <a:r>
                  <a:rPr lang="en-US" sz="2400" dirty="0"/>
                  <a:t>	</a:t>
                </a:r>
                <a14:m>
                  <m:oMath xmlns:m="http://schemas.openxmlformats.org/officeDocument/2006/math">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3416320"/>
              </a:xfrm>
              <a:prstGeom prst="rect">
                <a:avLst/>
              </a:prstGeom>
              <a:blipFill rotWithShape="1">
                <a:blip r:embed="rId3"/>
                <a:stretch>
                  <a:fillRect l="-867" t="-1429" r="-267"/>
                </a:stretch>
              </a:blipFill>
            </p:spPr>
            <p:txBody>
              <a:bodyPr/>
              <a:lstStyle/>
              <a:p>
                <a:r>
                  <a:rPr lang="en-US">
                    <a:noFill/>
                  </a:rPr>
                  <a:t> </a:t>
                </a:r>
              </a:p>
            </p:txBody>
          </p:sp>
        </mc:Fallback>
      </mc:AlternateContent>
    </p:spTree>
    <p:extLst>
      <p:ext uri="{BB962C8B-B14F-4D97-AF65-F5344CB8AC3E}">
        <p14:creationId xmlns:p14="http://schemas.microsoft.com/office/powerpoint/2010/main" val="305326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05000"/>
                <a:ext cx="9144000" cy="3720121"/>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(151)</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05000"/>
                <a:ext cx="9144000" cy="3720121"/>
              </a:xfrm>
              <a:prstGeom prst="rect">
                <a:avLst/>
              </a:prstGeom>
              <a:blipFill rotWithShape="1">
                <a:blip r:embed="rId2"/>
                <a:stretch>
                  <a:fillRect t="-1311" r="-3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9805458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29375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154534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48628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Tree>
    <p:extLst>
      <p:ext uri="{BB962C8B-B14F-4D97-AF65-F5344CB8AC3E}">
        <p14:creationId xmlns:p14="http://schemas.microsoft.com/office/powerpoint/2010/main" val="21002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2525</TotalTime>
  <Words>9037</Words>
  <Application>Microsoft Office PowerPoint</Application>
  <PresentationFormat>On-screen Show (4:3)</PresentationFormat>
  <Paragraphs>2263</Paragraphs>
  <Slides>170</Slides>
  <Notes>105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170</vt:i4>
      </vt:variant>
    </vt:vector>
  </HeadingPairs>
  <TitlesOfParts>
    <vt:vector size="172" baseType="lpstr">
      <vt:lpstr>Office Theme</vt:lpstr>
      <vt:lpstr>Equation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Staff</cp:lastModifiedBy>
  <cp:revision>258</cp:revision>
  <dcterms:created xsi:type="dcterms:W3CDTF">2006-08-16T00:00:00Z</dcterms:created>
  <dcterms:modified xsi:type="dcterms:W3CDTF">2011-10-27T15:52:28Z</dcterms:modified>
</cp:coreProperties>
</file>